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gif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50" r:id="rId1"/>
  </p:sldMasterIdLst>
  <p:notesMasterIdLst>
    <p:notesMasterId r:id="rId20"/>
  </p:notesMasterIdLst>
  <p:sldIdLst>
    <p:sldId id="278" r:id="rId2"/>
    <p:sldId id="280" r:id="rId3"/>
    <p:sldId id="285" r:id="rId4"/>
    <p:sldId id="259" r:id="rId5"/>
    <p:sldId id="260" r:id="rId6"/>
    <p:sldId id="286" r:id="rId7"/>
    <p:sldId id="265" r:id="rId8"/>
    <p:sldId id="266" r:id="rId9"/>
    <p:sldId id="289" r:id="rId10"/>
    <p:sldId id="288" r:id="rId11"/>
    <p:sldId id="290" r:id="rId12"/>
    <p:sldId id="269" r:id="rId13"/>
    <p:sldId id="292" r:id="rId14"/>
    <p:sldId id="293" r:id="rId15"/>
    <p:sldId id="296" r:id="rId16"/>
    <p:sldId id="294" r:id="rId17"/>
    <p:sldId id="295" r:id="rId18"/>
    <p:sldId id="297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Abadi Extra Light" panose="020B0204020104020204" pitchFamily="34" charset="0"/>
      <p:regular r:id="rId23"/>
    </p:embeddedFont>
    <p:embeddedFont>
      <p:font typeface="Bahnschrift" panose="020B0502040204020203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oux Papàya " panose="02000500000000000000" pitchFamily="2" charset="0"/>
      <p:regular r:id="rId30"/>
    </p:embeddedFont>
    <p:embeddedFont>
      <p:font typeface="Nordic Alternative" panose="02000500000000000000" pitchFamily="2" charset="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0CAAF-F926-46E4-B32A-68FF85B29FF9}">
          <p14:sldIdLst>
            <p14:sldId id="278"/>
            <p14:sldId id="280"/>
            <p14:sldId id="285"/>
            <p14:sldId id="259"/>
            <p14:sldId id="260"/>
            <p14:sldId id="286"/>
            <p14:sldId id="265"/>
            <p14:sldId id="266"/>
            <p14:sldId id="289"/>
            <p14:sldId id="288"/>
            <p14:sldId id="290"/>
            <p14:sldId id="269"/>
            <p14:sldId id="292"/>
            <p14:sldId id="293"/>
            <p14:sldId id="296"/>
            <p14:sldId id="294"/>
            <p14:sldId id="295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B6B"/>
    <a:srgbClr val="E4FCF8"/>
    <a:srgbClr val="A1F5CD"/>
    <a:srgbClr val="4E8C58"/>
    <a:srgbClr val="DA0000"/>
    <a:srgbClr val="E6F3FA"/>
    <a:srgbClr val="00E600"/>
    <a:srgbClr val="F8F8F8"/>
    <a:srgbClr val="FFECB7"/>
    <a:srgbClr val="FFE8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389AC-D980-492D-93DF-15D8922CA50D}" v="3101" dt="2019-06-17T15:42:0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8" autoAdjust="0"/>
  </p:normalViewPr>
  <p:slideViewPr>
    <p:cSldViewPr snapToGrid="0" showGuides="1">
      <p:cViewPr>
        <p:scale>
          <a:sx n="75" d="100"/>
          <a:sy n="75" d="100"/>
        </p:scale>
        <p:origin x="1914" y="18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badi Extra Light" panose="020B0204020104020204" pitchFamily="34" charset="0"/>
              </a:rPr>
              <a:t>Trade</a:t>
            </a:r>
            <a:r>
              <a:rPr lang="en-US" baseline="0" dirty="0">
                <a:latin typeface="Abadi Extra Light" panose="020B0204020104020204" pitchFamily="34" charset="0"/>
              </a:rPr>
              <a:t> Balance of Guatemala (2007-17)</a:t>
            </a:r>
            <a:endParaRPr lang="en-US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DA00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-5.8</c:v>
                </c:pt>
                <c:pt idx="1">
                  <c:v>-5.5</c:v>
                </c:pt>
                <c:pt idx="2">
                  <c:v>-3.39</c:v>
                </c:pt>
                <c:pt idx="3">
                  <c:v>-4.41</c:v>
                </c:pt>
                <c:pt idx="4">
                  <c:v>-5.24</c:v>
                </c:pt>
                <c:pt idx="5">
                  <c:v>-5.84</c:v>
                </c:pt>
                <c:pt idx="6">
                  <c:v>-6.4</c:v>
                </c:pt>
                <c:pt idx="7">
                  <c:v>-6.27</c:v>
                </c:pt>
                <c:pt idx="8">
                  <c:v>-5.9</c:v>
                </c:pt>
                <c:pt idx="9">
                  <c:v>-5.43</c:v>
                </c:pt>
                <c:pt idx="10">
                  <c:v>-6.42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E-45B2-93B1-6E25851FD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704634768"/>
        <c:axId val="464719072"/>
      </c:bar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533367429525441"/>
              <c:y val="0.878187239211025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1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Billions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badi Extra Light" panose="020B0204020104020204" pitchFamily="34" charset="0"/>
              </a:rPr>
              <a:t>Trade</a:t>
            </a:r>
            <a:r>
              <a:rPr lang="en-US" baseline="0" dirty="0">
                <a:latin typeface="Abadi Extra Light" panose="020B0204020104020204" pitchFamily="34" charset="0"/>
              </a:rPr>
              <a:t> Balance of Norway (2007-17)</a:t>
            </a:r>
            <a:endParaRPr lang="en-US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54.05</c:v>
                </c:pt>
                <c:pt idx="1">
                  <c:v>79.77</c:v>
                </c:pt>
                <c:pt idx="2">
                  <c:v>47.01</c:v>
                </c:pt>
                <c:pt idx="3">
                  <c:v>50.46</c:v>
                </c:pt>
                <c:pt idx="4">
                  <c:v>66.95</c:v>
                </c:pt>
                <c:pt idx="5">
                  <c:v>66.09</c:v>
                </c:pt>
                <c:pt idx="6">
                  <c:v>55.99</c:v>
                </c:pt>
                <c:pt idx="7">
                  <c:v>44.43</c:v>
                </c:pt>
                <c:pt idx="8">
                  <c:v>21.86</c:v>
                </c:pt>
                <c:pt idx="9">
                  <c:v>6.04</c:v>
                </c:pt>
                <c:pt idx="10">
                  <c:v>12.57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E-439C-98A9-927EDB664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704634768"/>
        <c:axId val="464719072"/>
      </c:bar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435156736351596"/>
              <c:y val="0.878187239211025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5511879797664679E-2"/>
              <c:y val="0.294297763073686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0" dirty="0">
                <a:latin typeface="Abadi Extra Light" panose="020B0204020104020204" pitchFamily="34" charset="0"/>
              </a:rPr>
              <a:t>Gross</a:t>
            </a:r>
            <a:r>
              <a:rPr lang="en-US" sz="1860" baseline="0" dirty="0">
                <a:latin typeface="Abadi Extra Light" panose="020B0204020104020204" pitchFamily="34" charset="0"/>
              </a:rPr>
              <a:t> Domestic Product- Norway &amp; Guatemala (Adjusted for Inflation)</a:t>
            </a:r>
            <a:r>
              <a:rPr lang="en-US" sz="1860" baseline="30000" dirty="0">
                <a:latin typeface="Abadi Extra Light" panose="020B0204020104020204" pitchFamily="34" charset="0"/>
              </a:rPr>
              <a:t>[1]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rgbClr val="4E8C5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8C58"/>
              </a:solidFill>
              <a:ln w="9525">
                <a:solidFill>
                  <a:srgbClr val="4E8C58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6B-4FEB-B950-A5E9831689AD}"/>
                </c:ext>
              </c:extLst>
            </c:dLbl>
            <c:dLbl>
              <c:idx val="10"/>
              <c:layout>
                <c:manualLayout>
                  <c:x val="-7.6913989122582268E-3"/>
                  <c:y val="-0.176275185574432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00F7AA-E107-4317-8177-C1D0E210F2F4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CA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23397491848448"/>
                      <c:h val="0.16063217794664653"/>
                    </c:manualLayout>
                  </c15:layout>
                  <c15:dlblFieldTable>
                    <c15:dlblFTEntry>
                      <c15:txfldGUID>{C600F7AA-E107-4317-8177-C1D0E210F2F4}</c15:txfldGUID>
                      <c15:f>Sheet1!$E$3</c15:f>
                      <c15:dlblFieldTableCache>
                        <c:ptCount val="1"/>
                        <c:pt idx="0">
                          <c:v>$398.8 Billion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401.08260000000001</c:v>
                </c:pt>
                <c:pt idx="1">
                  <c:v>462.55439999999999</c:v>
                </c:pt>
                <c:pt idx="2">
                  <c:v>386.6225</c:v>
                </c:pt>
                <c:pt idx="3">
                  <c:v>429.13099999999997</c:v>
                </c:pt>
                <c:pt idx="4">
                  <c:v>498.83159999999998</c:v>
                </c:pt>
                <c:pt idx="5">
                  <c:v>510.22910000000002</c:v>
                </c:pt>
                <c:pt idx="6">
                  <c:v>523.50210000000004</c:v>
                </c:pt>
                <c:pt idx="7">
                  <c:v>499.33850000000001</c:v>
                </c:pt>
                <c:pt idx="8">
                  <c:v>386.66309999999999</c:v>
                </c:pt>
                <c:pt idx="9">
                  <c:v>371.0752</c:v>
                </c:pt>
                <c:pt idx="10">
                  <c:v>398.83199999999999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6B-4FEB-B950-A5E9831689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96B-4FEB-B950-A5E9831689AD}"/>
                </c:ext>
              </c:extLst>
            </c:dLbl>
            <c:dLbl>
              <c:idx val="10"/>
              <c:layout>
                <c:manualLayout>
                  <c:x val="-4.4343853731756068E-2"/>
                  <c:y val="-0.1426407163347432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161001-0EF6-47B0-BB07-1C896796B395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CA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915580997067206"/>
                      <c:h val="0.14567918454509377"/>
                    </c:manualLayout>
                  </c15:layout>
                  <c15:dlblFieldTable>
                    <c15:dlblFTEntry>
                      <c15:txfldGUID>{3F161001-0EF6-47B0-BB07-1C896796B395}</c15:txfldGUID>
                      <c15:f>Sheet1!$E$2</c15:f>
                      <c15:dlblFieldTableCache>
                        <c:ptCount val="1"/>
                        <c:pt idx="0">
                          <c:v>$75.6 Billion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34.112099999999998</c:v>
                </c:pt>
                <c:pt idx="1">
                  <c:v>39.136899999999997</c:v>
                </c:pt>
                <c:pt idx="2">
                  <c:v>37.734000000000002</c:v>
                </c:pt>
                <c:pt idx="3">
                  <c:v>41.3386</c:v>
                </c:pt>
                <c:pt idx="4">
                  <c:v>47.654800000000002</c:v>
                </c:pt>
                <c:pt idx="5">
                  <c:v>50.388500000000001</c:v>
                </c:pt>
                <c:pt idx="6">
                  <c:v>53.851100000000002</c:v>
                </c:pt>
                <c:pt idx="7">
                  <c:v>58.722299999999997</c:v>
                </c:pt>
                <c:pt idx="8">
                  <c:v>63.767600000000002</c:v>
                </c:pt>
                <c:pt idx="9">
                  <c:v>68.663700000000006</c:v>
                </c:pt>
                <c:pt idx="10">
                  <c:v>75.620099999999994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6B-4FEB-B950-A5E983168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4634768"/>
        <c:axId val="464719072"/>
      </c:line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7417184387080763"/>
              <c:y val="0.90901876070664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4054905878564034E-2"/>
              <c:y val="0.28588923666086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Abadi Extra Light" panose="020B0204020104020204" pitchFamily="34" charset="0"/>
              </a:rPr>
              <a:t>Gross</a:t>
            </a:r>
            <a:r>
              <a:rPr lang="en-US" sz="1600" baseline="0" dirty="0">
                <a:latin typeface="Abadi Extra Light" panose="020B0204020104020204" pitchFamily="34" charset="0"/>
              </a:rPr>
              <a:t> Domestic Product per capita- Norway &amp; Guatemala (Adjusted for Inflation)</a:t>
            </a:r>
            <a:r>
              <a:rPr lang="en-US" sz="1600" baseline="30000" dirty="0">
                <a:latin typeface="Abadi Extra Light" panose="020B0204020104020204" pitchFamily="34" charset="0"/>
              </a:rPr>
              <a:t>[1]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rgbClr val="4E8C5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8C58"/>
              </a:solidFill>
              <a:ln w="9525">
                <a:solidFill>
                  <a:srgbClr val="4E8C58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6B-4FEB-B950-A5E9831689AD}"/>
                </c:ext>
              </c:extLst>
            </c:dLbl>
            <c:dLbl>
              <c:idx val="10"/>
              <c:layout>
                <c:manualLayout>
                  <c:x val="-7.6913989122582268E-3"/>
                  <c:y val="-0.176275185574432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00F7AA-E107-4317-8177-C1D0E210F2F4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CA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23397491848448"/>
                      <c:h val="0.16063217794664653"/>
                    </c:manualLayout>
                  </c15:layout>
                  <c15:dlblFieldTable>
                    <c15:dlblFTEntry>
                      <c15:txfldGUID>{C600F7AA-E107-4317-8177-C1D0E210F2F4}</c15:txfldGUID>
                      <c15:f>Sheet1!$E$3</c15:f>
                      <c15:dlblFieldTableCache>
                        <c:ptCount val="1"/>
                        <c:pt idx="0">
                          <c:v>$75,504.57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85170.86</c:v>
                </c:pt>
                <c:pt idx="1">
                  <c:v>97007.94</c:v>
                </c:pt>
                <c:pt idx="2">
                  <c:v>80067.179999999993</c:v>
                </c:pt>
                <c:pt idx="3">
                  <c:v>87770.27</c:v>
                </c:pt>
                <c:pt idx="4">
                  <c:v>100711.22</c:v>
                </c:pt>
                <c:pt idx="5">
                  <c:v>101668.17</c:v>
                </c:pt>
                <c:pt idx="6">
                  <c:v>103059.25</c:v>
                </c:pt>
                <c:pt idx="7">
                  <c:v>97199.92</c:v>
                </c:pt>
                <c:pt idx="8">
                  <c:v>74498.14</c:v>
                </c:pt>
                <c:pt idx="9">
                  <c:v>70890.039999999994</c:v>
                </c:pt>
                <c:pt idx="10">
                  <c:v>75504.570000000007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6B-4FEB-B950-A5E9831689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96B-4FEB-B950-A5E9831689AD}"/>
                </c:ext>
              </c:extLst>
            </c:dLbl>
            <c:dLbl>
              <c:idx val="10"/>
              <c:layout>
                <c:manualLayout>
                  <c:x val="-4.4343853731756068E-2"/>
                  <c:y val="-0.1426407163347432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161001-0EF6-47B0-BB07-1C896796B395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CA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915580997067206"/>
                      <c:h val="0.14567918454509377"/>
                    </c:manualLayout>
                  </c15:layout>
                  <c15:dlblFieldTable>
                    <c15:dlblFTEntry>
                      <c15:txfldGUID>{3F161001-0EF6-47B0-BB07-1C896796B395}</c15:txfldGUID>
                      <c15:f>Sheet1!$E$2</c15:f>
                      <c15:dlblFieldTableCache>
                        <c:ptCount val="1"/>
                        <c:pt idx="0">
                          <c:v>$4,470.99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2489.96</c:v>
                </c:pt>
                <c:pt idx="1">
                  <c:v>2794.22</c:v>
                </c:pt>
                <c:pt idx="2">
                  <c:v>2635.75</c:v>
                </c:pt>
                <c:pt idx="3">
                  <c:v>2825.52</c:v>
                </c:pt>
                <c:pt idx="4">
                  <c:v>3187.85</c:v>
                </c:pt>
                <c:pt idx="5">
                  <c:v>3299.61</c:v>
                </c:pt>
                <c:pt idx="6">
                  <c:v>3452.83</c:v>
                </c:pt>
                <c:pt idx="7">
                  <c:v>3687.76</c:v>
                </c:pt>
                <c:pt idx="8">
                  <c:v>3923.57</c:v>
                </c:pt>
                <c:pt idx="9">
                  <c:v>4140.74</c:v>
                </c:pt>
                <c:pt idx="10">
                  <c:v>4470.99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6B-4FEB-B950-A5E983168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4634768"/>
        <c:axId val="464719072"/>
      </c:line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7417184387080763"/>
              <c:y val="0.90901876070664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4054905878564034E-2"/>
              <c:y val="0.28588923666086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>
                <a:latin typeface="Abadi Extra Light" panose="020B0204020104020204" pitchFamily="34" charset="0"/>
              </a:rPr>
              <a:t>Exports per Industry (2018)</a:t>
            </a:r>
            <a:r>
              <a:rPr lang="en-CA" baseline="30000" dirty="0">
                <a:latin typeface="Abadi Extra Light" panose="020B0204020104020204" pitchFamily="34" charset="0"/>
              </a:rPr>
              <a:t>[1]</a:t>
            </a:r>
            <a:r>
              <a:rPr lang="en-CA" dirty="0">
                <a:latin typeface="Abadi Extra Light" panose="020B0204020104020204" pitchFamily="34" charset="0"/>
              </a:rPr>
              <a:t> </a:t>
            </a:r>
          </a:p>
        </c:rich>
      </c:tx>
      <c:layout>
        <c:manualLayout>
          <c:xMode val="edge"/>
          <c:yMode val="edge"/>
          <c:x val="0.3076104708718982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Exports per Industry 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2-4476-9745-2F78200D4340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F2-4476-9745-2F78200D434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2-4476-9745-2F78200D4340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F2-4476-9745-2F78200D4340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2-4476-9745-2F78200D4340}"/>
              </c:ext>
            </c:extLst>
          </c:dPt>
          <c:dLbls>
            <c:dLbl>
              <c:idx val="1"/>
              <c:layout>
                <c:manualLayout>
                  <c:x val="-1.0872794299573768E-2"/>
                  <c:y val="-2.174558859914747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2-4476-9745-2F78200D4340}"/>
                </c:ext>
              </c:extLst>
            </c:dLbl>
            <c:dLbl>
              <c:idx val="4"/>
              <c:layout>
                <c:manualLayout>
                  <c:x val="2.9900112980033155E-2"/>
                  <c:y val="-5.436290134094942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5667773636983927E-2"/>
                      <c:h val="8.84356274929305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5F2-4476-9745-2F78200D4340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Petroleum &amp; Nat. Gas</c:v>
                </c:pt>
                <c:pt idx="1">
                  <c:v>Metals Products/Ores</c:v>
                </c:pt>
                <c:pt idx="2">
                  <c:v>Manufacturing</c:v>
                </c:pt>
                <c:pt idx="3">
                  <c:v>Other</c:v>
                </c:pt>
                <c:pt idx="4">
                  <c:v>Fishing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52.8</c:v>
                </c:pt>
                <c:pt idx="1">
                  <c:v>8.1999999999999993</c:v>
                </c:pt>
                <c:pt idx="2">
                  <c:v>30.7</c:v>
                </c:pt>
                <c:pt idx="3">
                  <c:v>2</c:v>
                </c:pt>
                <c:pt idx="4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F2-4476-9745-2F78200D4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>
                <a:latin typeface="Abadi Extra Light" panose="020B0204020104020204" pitchFamily="34" charset="0"/>
              </a:rPr>
              <a:t>Exports per Industry (2017)</a:t>
            </a:r>
            <a:r>
              <a:rPr lang="en-CA" baseline="30000" dirty="0">
                <a:latin typeface="Abadi Extra Light" panose="020B0204020104020204" pitchFamily="34" charset="0"/>
              </a:rPr>
              <a:t>[2]</a:t>
            </a:r>
          </a:p>
        </c:rich>
      </c:tx>
      <c:layout>
        <c:manualLayout>
          <c:xMode val="edge"/>
          <c:yMode val="edge"/>
          <c:x val="0.3126753095393217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Exports per Industry </c:v>
                </c:pt>
              </c:strCache>
            </c:strRef>
          </c:tx>
          <c:dPt>
            <c:idx val="0"/>
            <c:bubble3D val="0"/>
            <c:spPr>
              <a:solidFill>
                <a:srgbClr val="00E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13-47D4-8E85-64786F9C6646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13-47D4-8E85-64786F9C6646}"/>
              </c:ext>
            </c:extLst>
          </c:dPt>
          <c:dPt>
            <c:idx val="2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13-47D4-8E85-64786F9C6646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13-47D4-8E85-64786F9C6646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13-47D4-8E85-64786F9C664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513-47D4-8E85-64786F9C6646}"/>
              </c:ext>
            </c:extLst>
          </c:dPt>
          <c:dLbls>
            <c:dLbl>
              <c:idx val="1"/>
              <c:layout>
                <c:manualLayout>
                  <c:x val="-1.993345621588518E-2"/>
                  <c:y val="1.630919144936060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Other </a:t>
                    </a:r>
                    <a:fld id="{CF921CB7-91CE-45AB-AFA2-EB16BA6183CC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4F40548E-F9D1-4490-9A04-2CD4E7454400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513-47D4-8E85-64786F9C6646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Produce</c:v>
                </c:pt>
                <c:pt idx="1">
                  <c:v>Food Products</c:v>
                </c:pt>
                <c:pt idx="2">
                  <c:v>Textiles</c:v>
                </c:pt>
                <c:pt idx="3">
                  <c:v>Chemicals</c:v>
                </c:pt>
                <c:pt idx="4">
                  <c:v>Mining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</c:v>
                </c:pt>
                <c:pt idx="1">
                  <c:v>16</c:v>
                </c:pt>
                <c:pt idx="2">
                  <c:v>18</c:v>
                </c:pt>
                <c:pt idx="3">
                  <c:v>6.3</c:v>
                </c:pt>
                <c:pt idx="4">
                  <c:v>10.9</c:v>
                </c:pt>
                <c:pt idx="5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13-47D4-8E85-64786F9C6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7900-1F6E-4A9A-AFB4-E9CA918412FC}" type="datetimeFigureOut">
              <a:rPr lang="zh-CN" altLang="en-US" smtClean="0"/>
              <a:pPr/>
              <a:t>2019/8/6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A6C93-B43C-4A24-9B1E-5D339D863A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0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chart/10320/drug-deaths-in-europe/" TargetMode="External"/><Relationship Id="rId3" Type="http://schemas.openxmlformats.org/officeDocument/2006/relationships/hyperlink" Target="https://www.azocleantech.com/article.aspx?ArticleID=558" TargetMode="External"/><Relationship Id="rId7" Type="http://schemas.openxmlformats.org/officeDocument/2006/relationships/hyperlink" Target="https://onlinelibrary.wiley.com/doi/abs/10.1111/soru.1225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reenoptimistic.com/norway-hydropower-climate-change-20130212/" TargetMode="External"/><Relationship Id="rId5" Type="http://schemas.openxmlformats.org/officeDocument/2006/relationships/hyperlink" Target="https://matadornetwork.com/abroad/7-uncomfortable-truths-living-norway/" TargetMode="External"/><Relationship Id="rId10" Type="http://schemas.openxmlformats.org/officeDocument/2006/relationships/hyperlink" Target="https://www.bloomberg.com/news/articles/2019-04-08/norway-is-walking-away-from-billions-of-barrels-of-oil-and-gas" TargetMode="External"/><Relationship Id="rId4" Type="http://schemas.openxmlformats.org/officeDocument/2006/relationships/hyperlink" Target="http://www.sgi-network.org/2017/Norway/Key_Challenges" TargetMode="External"/><Relationship Id="rId9" Type="http://schemas.openxmlformats.org/officeDocument/2006/relationships/hyperlink" Target="https://www.theguardian.com/world/2018/aug/10/norway-trials-free-heroin-prescriptions-for-most-serious-addicts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chart/10320/drug-deaths-in-europe/" TargetMode="External"/><Relationship Id="rId3" Type="http://schemas.openxmlformats.org/officeDocument/2006/relationships/hyperlink" Target="https://www.azocleantech.com/article.aspx?ArticleID=558" TargetMode="External"/><Relationship Id="rId7" Type="http://schemas.openxmlformats.org/officeDocument/2006/relationships/hyperlink" Target="https://onlinelibrary.wiley.com/doi/abs/10.1111/soru.12251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reenoptimistic.com/norway-hydropower-climate-change-20130212/" TargetMode="External"/><Relationship Id="rId5" Type="http://schemas.openxmlformats.org/officeDocument/2006/relationships/hyperlink" Target="https://matadornetwork.com/abroad/7-uncomfortable-truths-living-norway/" TargetMode="External"/><Relationship Id="rId10" Type="http://schemas.openxmlformats.org/officeDocument/2006/relationships/hyperlink" Target="https://www.bloomberg.com/news/articles/2019-04-08/norway-is-walking-away-from-billions-of-barrels-of-oil-and-gas" TargetMode="External"/><Relationship Id="rId4" Type="http://schemas.openxmlformats.org/officeDocument/2006/relationships/hyperlink" Target="http://www.sgi-network.org/2017/Norway/Key_Challenges" TargetMode="External"/><Relationship Id="rId9" Type="http://schemas.openxmlformats.org/officeDocument/2006/relationships/hyperlink" Target="https://www.theguardian.com/world/2018/aug/10/norway-trials-free-heroin-prescriptions-for-most-serious-addicts" TargetMode="Externa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hcanada.org/2015/04/5-things-i-didnt-know-about-malnutrition.html" TargetMode="External"/><Relationship Id="rId3" Type="http://schemas.openxmlformats.org/officeDocument/2006/relationships/hyperlink" Target="http://www.fao.org/in-action/agronoticias/detail/en/c/1029332/" TargetMode="External"/><Relationship Id="rId7" Type="http://schemas.openxmlformats.org/officeDocument/2006/relationships/hyperlink" Target="https://www.business-anti-corruption.com/country-profiles/guatemala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entralamericadata.com/en/article/home/Money_Laundering_and_Financial_Crimes_in_Central_America" TargetMode="External"/><Relationship Id="rId5" Type="http://schemas.openxmlformats.org/officeDocument/2006/relationships/hyperlink" Target="https://blogs.cofc.edu/envt-200/2017/02/02/deforestation-in-guatemala/" TargetMode="External"/><Relationship Id="rId4" Type="http://schemas.openxmlformats.org/officeDocument/2006/relationships/hyperlink" Target="https://data.unicef.org/topic/nutrition/malnutrition/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hcanada.org/2015/04/5-things-i-didnt-know-about-malnutrition.html" TargetMode="External"/><Relationship Id="rId3" Type="http://schemas.openxmlformats.org/officeDocument/2006/relationships/hyperlink" Target="http://www.fao.org/in-action/agronoticias/detail/en/c/1029332/" TargetMode="External"/><Relationship Id="rId7" Type="http://schemas.openxmlformats.org/officeDocument/2006/relationships/hyperlink" Target="https://www.business-anti-corruption.com/country-profiles/guatemala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entralamericadata.com/en/article/home/Money_Laundering_and_Financial_Crimes_in_Central_America" TargetMode="External"/><Relationship Id="rId5" Type="http://schemas.openxmlformats.org/officeDocument/2006/relationships/hyperlink" Target="https://blogs.cofc.edu/envt-200/2017/02/02/deforestation-in-guatemala/" TargetMode="External"/><Relationship Id="rId4" Type="http://schemas.openxmlformats.org/officeDocument/2006/relationships/hyperlink" Target="https://data.unicef.org/topic/nutrition/malnutritio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714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https://www.ssb.no/en/utenriksokonomi/statistikker/muh/aar</a:t>
            </a:r>
          </a:p>
          <a:p>
            <a:r>
              <a:rPr lang="en-US" dirty="0"/>
              <a:t>2: https://atlas.media.mit.edu/en/profile/country/gtm/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16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https://www.cia.gov/library/publications/resources/the-world-factbook/geos/no.html</a:t>
            </a:r>
          </a:p>
          <a:p>
            <a:r>
              <a:rPr lang="en-US" dirty="0"/>
              <a:t>2: https://www.cia.gov/library/publications/resources/the-world-factbook/geos/gt.html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3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https://borgenproject.org/common-diseases-in-Norway</a:t>
            </a:r>
          </a:p>
          <a:p>
            <a:r>
              <a:rPr lang="en-US" dirty="0"/>
              <a:t>    http://www.healthdata.org/Norway</a:t>
            </a:r>
          </a:p>
          <a:p>
            <a:endParaRPr lang="en-US" dirty="0"/>
          </a:p>
          <a:p>
            <a:pPr rtl="0"/>
            <a:r>
              <a:rPr lang="en-US" u="none" dirty="0"/>
              <a:t>2: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https://www.iamat.org/country/guatemala/risk/dengue</a:t>
            </a:r>
            <a:endParaRPr lang="en-US" b="0" u="none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https://wwwnc.cdc.gov/travel/destinations/traveler/none/guatemala</a:t>
            </a:r>
            <a:endParaRPr lang="en-US" b="0" u="none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https://www.iamat.org/country/guatemala/risk/typhoid-fever</a:t>
            </a:r>
            <a:endParaRPr lang="en-US" b="0" u="none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https://www.iamat.org/country/guatemala/risk/hepatitis-a</a:t>
            </a:r>
            <a:endParaRPr lang="en-US" b="0" u="none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http://sciencenordic.com/may-have-found-cure-alzheimers</a:t>
            </a:r>
            <a:endParaRPr lang="en-US" b="0" u="none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https://www.medicalnewstoday.com/articles/184601.php</a:t>
            </a:r>
            <a:endParaRPr lang="en-US" b="0" u="non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9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https://www.azocleantech.com/article.aspx?ArticleID=558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http://www.sgi-network.org/2017/Norway/Key_Challenges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https://matadornetwork.com/abroad/7-uncomfortable-truths-living-norway/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https://www.greenoptimistic.com/norway-hydropower-climate-change-20130212/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https://onlinelibrary.wiley.com/doi/abs/10.1111/soru.12251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https://www.statista.com/chart/10320/drug-deaths-in-europe/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https://www.theguardian.com/world/2018/aug/10/norway-trials-free-heroin-prescriptions-for-most-serious-addicts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https://www.bloomberg.com/news/articles/2019-04-08/norway-is-walking-away-from-billions-of-barrels-of-oil-and-gas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6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https://www.azocleantech.com/article.aspx?ArticleID=558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http://www.sgi-network.org/2017/Norway/Key_Challenges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https://matadornetwork.com/abroad/7-uncomfortable-truths-living-norway/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https://www.greenoptimistic.com/norway-hydropower-climate-change-20130212/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https://onlinelibrary.wiley.com/doi/abs/10.1111/soru.12251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https://www.statista.com/chart/10320/drug-deaths-in-europe/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https://www.theguardian.com/world/2018/aug/10/norway-trials-free-heroin-prescriptions-for-most-serious-addicts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https://www.bloomberg.com/news/articles/2019-04-08/norway-is-walking-away-from-billions-of-barrels-of-oil-and-gas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http://www.fao.org/in-action/agronoticias/detail/en/c/1029332/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https://data.unicef.org/topic/nutrition/malnutrition/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https://blogs.cofc.edu/envt-200/2017/02/02/deforestation-in-guatemala/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https://www.centralamericadata.com/en/article/home/Money_Laundering_and_Financial_Crimes_in_Central_America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https://www.business-anti-corruption.com/country-profiles/guatemala/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https://blog.fhcanada.org/2015/04/5-things-i-didnt-know-about-malnutrition.html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5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http://www.fao.org/in-action/agronoticias/detail/en/c/1029332/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https://data.unicef.org/topic/nutrition/malnutrition/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https://blogs.cofc.edu/envt-200/2017/02/02/deforestation-in-guatemala/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https://www.centralamericadata.com/en/article/home/Money_Laundering_and_Financial_Crimes_in_Central_America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https://www.business-anti-corruption.com/country-profiles/guatemala/</a:t>
            </a:r>
            <a:endParaRPr lang="en-US" b="0" dirty="0">
              <a:effectLst/>
            </a:endParaRPr>
          </a:p>
          <a:p>
            <a:pPr rtl="0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https://blog.fhcanada.org/2015/04/5-things-i-didnt-know-about-malnutrition.html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1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u="none" dirty="0"/>
              <a:t>1. https://data.worldbank.org/indicator/EN.POP.DNST?locations=NO</a:t>
            </a:r>
          </a:p>
          <a:p>
            <a:pPr marL="0" indent="0">
              <a:buNone/>
            </a:pPr>
            <a:r>
              <a:rPr lang="en-CA" sz="1200" u="none" dirty="0"/>
              <a:t>2. https://data.worldbank.org/indicator/EN.POP.DNST?locations=GT</a:t>
            </a:r>
          </a:p>
          <a:p>
            <a:pPr marL="0" indent="0">
              <a:buNone/>
            </a:pPr>
            <a:r>
              <a:rPr lang="en-CA" sz="1200" u="none" dirty="0"/>
              <a:t>3. https://en.wikipedia.org/wiki/Demographics_of_Norway</a:t>
            </a:r>
          </a:p>
          <a:p>
            <a:pPr marL="0" indent="0">
              <a:buNone/>
            </a:pPr>
            <a:r>
              <a:rPr lang="en-CA" sz="1200" u="none" dirty="0"/>
              <a:t>4. https://popdensitymap.ucoz.ru/news/32_population_density_administrative_boundaries_map_of_guatemala/2014-02-04-35</a:t>
            </a:r>
          </a:p>
          <a:p>
            <a:pPr marL="0" indent="0">
              <a:buNone/>
            </a:pPr>
            <a:r>
              <a:rPr lang="en-CA" sz="1200" u="none" dirty="0"/>
              <a:t>5. https://data.worldbank.org/country/guatemala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https://www.cia.gov/library/publications/resources/the-world-factbook/geos/no.html</a:t>
            </a:r>
          </a:p>
          <a:p>
            <a:r>
              <a:rPr lang="en-US" dirty="0"/>
              <a:t>2: https://www.cia.gov/library/publications/resources/the-world-factbook/geos/gt.html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2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https://sites.google.com/a/richland2.org/murphy-norway/population-migration</a:t>
            </a:r>
          </a:p>
          <a:p>
            <a:r>
              <a:rPr lang="en-US" dirty="0"/>
              <a:t>2: https://geography-portfolio.weebly.com/population1.html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9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https://www.cia.gov/library/publications/resources/the-world-factbook/geos/no.html</a:t>
            </a:r>
          </a:p>
          <a:p>
            <a:r>
              <a:rPr lang="en-US" dirty="0"/>
              <a:t>2: https://www.cia.gov/library/publications/resources/the-world-factbook/geos/gt.html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4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https://www.cia.gov/library/publications/resources/the-world-factbook/geos/no.html</a:t>
            </a:r>
          </a:p>
          <a:p>
            <a:r>
              <a:rPr lang="en-US" dirty="0"/>
              <a:t>2: https://www.cia.gov/library/publications/resources/the-world-factbook/geos/gt.html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89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https://www.theglobaleconomy.com/Norway/trade_balance_dollars/</a:t>
            </a:r>
          </a:p>
          <a:p>
            <a:r>
              <a:rPr lang="en-US" dirty="0"/>
              <a:t>2: https://www.theglobaleconomy.com/Guatemala/trade_balance_dollars/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6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u="none" dirty="0"/>
              <a:t>1: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https://data.worldbank.org/country/norway, https://data.worldbank.org/country/guatemala</a:t>
            </a:r>
            <a:endParaRPr lang="en-US" b="0" u="none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76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u="none" dirty="0"/>
              <a:t>1: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https://data.worldbank.org/country/norway, https://data.worldbank.org/country/guatemala</a:t>
            </a:r>
            <a:endParaRPr lang="en-US" b="0" u="non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8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19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1A2839-FE38-40AE-A156-1408EA0A37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8/6/2019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95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32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19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80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4a"/><Relationship Id="rId7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4" Type="http://schemas.openxmlformats.org/officeDocument/2006/relationships/audio" Target="../media/media2.m4a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7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3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10" Type="http://schemas.openxmlformats.org/officeDocument/2006/relationships/image" Target="../media/image3.jpe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350419" y="1146412"/>
            <a:ext cx="5491162" cy="456517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shade val="30000"/>
                  <a:satMod val="115000"/>
                  <a:alpha val="0"/>
                </a:schemeClr>
              </a:gs>
              <a:gs pos="33000">
                <a:schemeClr val="bg2">
                  <a:shade val="67500"/>
                  <a:satMod val="115000"/>
                  <a:alpha val="51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  <a:ln w="254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2" name="矩形 6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821373" y="3874638"/>
            <a:ext cx="454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badi Extra Light" panose="020B0204020104020204" pitchFamily="34" charset="0"/>
                <a:ea typeface="微软雅黑"/>
                <a:cs typeface="+mn-ea"/>
                <a:sym typeface="+mn-lt"/>
              </a:rPr>
              <a:t>A comparison between developed and developing countries around the world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badi Extra Light" panose="020B020402010402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61161" y="3050789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480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107816" y="4667530"/>
            <a:ext cx="1987400" cy="49131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FFC000"/>
                </a:gs>
                <a:gs pos="62000">
                  <a:srgbClr val="FFC000"/>
                </a:gs>
                <a:gs pos="77002">
                  <a:srgbClr val="FFE493"/>
                </a:gs>
                <a:gs pos="22000">
                  <a:srgbClr val="F6EAAD"/>
                </a:gs>
                <a:gs pos="88000">
                  <a:schemeClr val="bg1"/>
                </a:gs>
                <a:gs pos="100000">
                  <a:schemeClr val="bg1">
                    <a:lumMod val="99000"/>
                    <a:lumOff val="1000"/>
                  </a:schemeClr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 Extra Light" panose="020B0204020104020204" pitchFamily="34" charset="0"/>
                <a:ea typeface="微软雅黑"/>
                <a:cs typeface="+mn-ea"/>
                <a:sym typeface="+mn-lt"/>
              </a:rPr>
              <a:t>Created By: Max &amp; Ryan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badi Extra Light" panose="020B020402010402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文本框 62">
            <a:extLst>
              <a:ext uri="{FF2B5EF4-FFF2-40B4-BE49-F238E27FC236}">
                <a16:creationId xmlns:a16="http://schemas.microsoft.com/office/drawing/2014/main" id="{65A768AB-F3A3-4E91-A2B2-7C336010183A}"/>
              </a:ext>
            </a:extLst>
          </p:cNvPr>
          <p:cNvSpPr txBox="1"/>
          <p:nvPr/>
        </p:nvSpPr>
        <p:spPr>
          <a:xfrm>
            <a:off x="5020359" y="1941730"/>
            <a:ext cx="2144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grpSp>
        <p:nvGrpSpPr>
          <p:cNvPr id="30" name="组合 11">
            <a:extLst>
              <a:ext uri="{FF2B5EF4-FFF2-40B4-BE49-F238E27FC236}">
                <a16:creationId xmlns:a16="http://schemas.microsoft.com/office/drawing/2014/main" id="{9ABF4D3A-09C9-42A1-BEE6-A27131D81AAD}"/>
              </a:ext>
            </a:extLst>
          </p:cNvPr>
          <p:cNvGrpSpPr/>
          <p:nvPr/>
        </p:nvGrpSpPr>
        <p:grpSpPr>
          <a:xfrm>
            <a:off x="5410133" y="2857733"/>
            <a:ext cx="1419292" cy="175480"/>
            <a:chOff x="5625548" y="3867892"/>
            <a:chExt cx="874644" cy="0"/>
          </a:xfrm>
        </p:grpSpPr>
        <p:cxnSp>
          <p:nvCxnSpPr>
            <p:cNvPr id="32" name="直接连接符 32">
              <a:extLst>
                <a:ext uri="{FF2B5EF4-FFF2-40B4-BE49-F238E27FC236}">
                  <a16:creationId xmlns:a16="http://schemas.microsoft.com/office/drawing/2014/main" id="{3BEC744E-E10B-4D63-B52E-45D7FD7B05AE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3">
              <a:extLst>
                <a:ext uri="{FF2B5EF4-FFF2-40B4-BE49-F238E27FC236}">
                  <a16:creationId xmlns:a16="http://schemas.microsoft.com/office/drawing/2014/main" id="{35023810-B1A5-4F2B-AD63-CA308237AF28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4">
              <a:extLst>
                <a:ext uri="{FF2B5EF4-FFF2-40B4-BE49-F238E27FC236}">
                  <a16:creationId xmlns:a16="http://schemas.microsoft.com/office/drawing/2014/main" id="{C7A1F5CC-A588-4E6D-9C3F-C33C29371266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5">
              <a:extLst>
                <a:ext uri="{FF2B5EF4-FFF2-40B4-BE49-F238E27FC236}">
                  <a16:creationId xmlns:a16="http://schemas.microsoft.com/office/drawing/2014/main" id="{6D024660-CD70-4101-8D0A-B30D517F1C86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51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9">
            <a:extLst>
              <a:ext uri="{FF2B5EF4-FFF2-40B4-BE49-F238E27FC236}">
                <a16:creationId xmlns:a16="http://schemas.microsoft.com/office/drawing/2014/main" id="{62992DCA-1D45-4CF7-832B-A5913978E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4DC6DD0-9377-422B-BEA0-74E8F67F3A92}"/>
              </a:ext>
            </a:extLst>
          </p:cNvPr>
          <p:cNvSpPr txBox="1">
            <a:spLocks/>
          </p:cNvSpPr>
          <p:nvPr/>
        </p:nvSpPr>
        <p:spPr>
          <a:xfrm>
            <a:off x="87222" y="180818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bg1"/>
                </a:solidFill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0B0C0F5-84E2-4ED9-B144-AF817ACCF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904987"/>
              </p:ext>
            </p:extLst>
          </p:nvPr>
        </p:nvGraphicFramePr>
        <p:xfrm>
          <a:off x="1878519" y="1519861"/>
          <a:ext cx="8477443" cy="469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919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9">
            <a:extLst>
              <a:ext uri="{FF2B5EF4-FFF2-40B4-BE49-F238E27FC236}">
                <a16:creationId xmlns:a16="http://schemas.microsoft.com/office/drawing/2014/main" id="{62992DCA-1D45-4CF7-832B-A5913978E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D61C8DB-F87C-4244-A4C8-C34E19922660}"/>
              </a:ext>
            </a:extLst>
          </p:cNvPr>
          <p:cNvSpPr txBox="1">
            <a:spLocks/>
          </p:cNvSpPr>
          <p:nvPr/>
        </p:nvSpPr>
        <p:spPr>
          <a:xfrm>
            <a:off x="-311222" y="178593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178593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 per capita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0B0C0F5-84E2-4ED9-B144-AF817ACCF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694363"/>
              </p:ext>
            </p:extLst>
          </p:nvPr>
        </p:nvGraphicFramePr>
        <p:xfrm>
          <a:off x="1920778" y="1566334"/>
          <a:ext cx="8350443" cy="4630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itle 2">
            <a:extLst>
              <a:ext uri="{FF2B5EF4-FFF2-40B4-BE49-F238E27FC236}">
                <a16:creationId xmlns:a16="http://schemas.microsoft.com/office/drawing/2014/main" id="{708FD240-007F-4025-B31A-F133311D22BA}"/>
              </a:ext>
            </a:extLst>
          </p:cNvPr>
          <p:cNvSpPr txBox="1">
            <a:spLocks/>
          </p:cNvSpPr>
          <p:nvPr/>
        </p:nvSpPr>
        <p:spPr>
          <a:xfrm>
            <a:off x="-968660" y="178592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473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>
            <a:extLst>
              <a:ext uri="{FF2B5EF4-FFF2-40B4-BE49-F238E27FC236}">
                <a16:creationId xmlns:a16="http://schemas.microsoft.com/office/drawing/2014/main" id="{740FFD7A-80C7-4A41-BCF2-D4DFA50F9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416864" y="662193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ABEEB8E-9561-460F-A4E9-72A0BE2872DB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Trade- Industries</a:t>
            </a:r>
          </a:p>
        </p:txBody>
      </p:sp>
      <p:grpSp>
        <p:nvGrpSpPr>
          <p:cNvPr id="61" name="组合 11">
            <a:extLst>
              <a:ext uri="{FF2B5EF4-FFF2-40B4-BE49-F238E27FC236}">
                <a16:creationId xmlns:a16="http://schemas.microsoft.com/office/drawing/2014/main" id="{77E3F004-B156-4C7E-BBCB-758332C7B009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62" name="直接连接符 32">
              <a:extLst>
                <a:ext uri="{FF2B5EF4-FFF2-40B4-BE49-F238E27FC236}">
                  <a16:creationId xmlns:a16="http://schemas.microsoft.com/office/drawing/2014/main" id="{1B81B365-AD0C-482D-84CB-F6F740495516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33">
              <a:extLst>
                <a:ext uri="{FF2B5EF4-FFF2-40B4-BE49-F238E27FC236}">
                  <a16:creationId xmlns:a16="http://schemas.microsoft.com/office/drawing/2014/main" id="{888CD267-999B-4FD6-B85C-38AA9E84AD05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34">
              <a:extLst>
                <a:ext uri="{FF2B5EF4-FFF2-40B4-BE49-F238E27FC236}">
                  <a16:creationId xmlns:a16="http://schemas.microsoft.com/office/drawing/2014/main" id="{D44ACA80-4D9B-4ECA-8CEA-D54B7D86048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35">
              <a:extLst>
                <a:ext uri="{FF2B5EF4-FFF2-40B4-BE49-F238E27FC236}">
                  <a16:creationId xmlns:a16="http://schemas.microsoft.com/office/drawing/2014/main" id="{235E90FD-8714-4AA4-81B1-0B18DD177272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8FCFA260-E526-45BA-9007-0F0AED88F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854543"/>
              </p:ext>
            </p:extLst>
          </p:nvPr>
        </p:nvGraphicFramePr>
        <p:xfrm>
          <a:off x="-356939" y="1673410"/>
          <a:ext cx="7008318" cy="46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FD98D0BF-B69F-4FD9-9C22-978BD6A595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24EE973-8C0B-47DF-9E39-98F9A1075F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A83F98B2-AD51-4F2E-8110-F3563CDEC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293244"/>
              </p:ext>
            </p:extLst>
          </p:nvPr>
        </p:nvGraphicFramePr>
        <p:xfrm>
          <a:off x="5682772" y="1673410"/>
          <a:ext cx="7008318" cy="46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F555709A-A094-4C44-9794-64ED447F539B}"/>
              </a:ext>
            </a:extLst>
          </p:cNvPr>
          <p:cNvSpPr txBox="1">
            <a:spLocks/>
          </p:cNvSpPr>
          <p:nvPr/>
        </p:nvSpPr>
        <p:spPr>
          <a:xfrm>
            <a:off x="-472897" y="179706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523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29471" y="1740701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Languages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80803" y="202813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Norwegian, Nynorsk, Bokmal, Saami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97300" y="2956743"/>
            <a:ext cx="146065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Ethnic Groups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23972" y="324417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83% Norwegian, 8% European, 9% Other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76582" y="4149077"/>
            <a:ext cx="92845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Religion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Lutheran Christianity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23241" y="5445525"/>
            <a:ext cx="17059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National Anthem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054022" y="1730981"/>
            <a:ext cx="1186543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Languages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76306" y="203714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Spanish + 21 indigenous languages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146065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Ethnic Groups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60.1% European &amp; Mestizo, 39.3% Maya, 0.6% Other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92845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Religion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Roman Catholic, Protestant, Indigenous Maya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17059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National Anthem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615164" y="1958956"/>
            <a:ext cx="1213468" cy="498439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1"/>
            <a:ext cx="1180967" cy="510071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96815" y="4343437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0698"/>
            <a:ext cx="3822693" cy="3828781"/>
          </a:xfrm>
          <a:prstGeom prst="rect">
            <a:avLst/>
          </a:prstGeom>
        </p:spPr>
      </p:pic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Culture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3" name="NO">
            <a:hlinkClick r:id="" action="ppaction://media"/>
            <a:extLst>
              <a:ext uri="{FF2B5EF4-FFF2-40B4-BE49-F238E27FC236}">
                <a16:creationId xmlns:a16="http://schemas.microsoft.com/office/drawing/2014/main" id="{64B10671-8E9A-4188-94DF-992B6CA33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5458" y="5776446"/>
            <a:ext cx="367637" cy="367637"/>
          </a:xfrm>
          <a:prstGeom prst="rect">
            <a:avLst/>
          </a:prstGeom>
        </p:spPr>
      </p:pic>
      <p:pic>
        <p:nvPicPr>
          <p:cNvPr id="4" name="GT">
            <a:hlinkClick r:id="" action="ppaction://media"/>
            <a:extLst>
              <a:ext uri="{FF2B5EF4-FFF2-40B4-BE49-F238E27FC236}">
                <a16:creationId xmlns:a16="http://schemas.microsoft.com/office/drawing/2014/main" id="{164E77C0-9A87-411B-8C70-AFE16E379E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1889" y="5776900"/>
            <a:ext cx="374654" cy="3746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CEE3B1B-09ED-4499-9083-730D812CC834}"/>
              </a:ext>
            </a:extLst>
          </p:cNvPr>
          <p:cNvSpPr txBox="1"/>
          <p:nvPr/>
        </p:nvSpPr>
        <p:spPr>
          <a:xfrm>
            <a:off x="820273" y="5750327"/>
            <a:ext cx="2971616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Ja, vi elsker dette landet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ADCBE0-BC70-4640-927F-51E54083BBE6}"/>
              </a:ext>
            </a:extLst>
          </p:cNvPr>
          <p:cNvSpPr txBox="1"/>
          <p:nvPr/>
        </p:nvSpPr>
        <p:spPr>
          <a:xfrm>
            <a:off x="8386384" y="5750327"/>
            <a:ext cx="1362141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Guatemala Feliz!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3151B7-CEE4-4F2E-8726-F621ABBE1FD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157" y="179706"/>
            <a:ext cx="1151412" cy="8376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0CF451-34D4-4D5D-9B17-F19D3394DC8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80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8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6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F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3742"/>
            <a:ext cx="3822693" cy="382269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681710" y="1740701"/>
            <a:ext cx="2633077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Ischemic Heart Disease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28750" y="2028132"/>
            <a:ext cx="288603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Plaque build-up inside blood vessels; poor physical lifestyles increases risk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84852" y="2956743"/>
            <a:ext cx="1273104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Alzheimer’s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1025" y="3244174"/>
            <a:ext cx="317693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Researches at the University of Oslo have started testing patients with new cure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18462" y="4149077"/>
            <a:ext cx="248657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Cerebrovascular Disease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Affects the blood supply to the brain; comparable to Ischemic Heart Disease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30540" y="5445525"/>
            <a:ext cx="79861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Stroke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924160" y="1730981"/>
            <a:ext cx="1443024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Dengue Fever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34778" y="203714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Mosquito transferred virus; recent outbreak in Guatemala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870751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Malaria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Risk only in low-laying rural areas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1447832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Typhoid Fever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Risk in remote areas; vaccine available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116730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Hepatitis A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806580" y="1958957"/>
            <a:ext cx="1022051" cy="293358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2"/>
            <a:ext cx="1078353" cy="293358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cxnSpLocks/>
          </p:cNvCxnSpPr>
          <p:nvPr/>
        </p:nvCxnSpPr>
        <p:spPr>
          <a:xfrm>
            <a:off x="7828631" y="4343437"/>
            <a:ext cx="557753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Diseases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E3B1B-09ED-4499-9083-730D812CC834}"/>
              </a:ext>
            </a:extLst>
          </p:cNvPr>
          <p:cNvSpPr txBox="1"/>
          <p:nvPr/>
        </p:nvSpPr>
        <p:spPr>
          <a:xfrm>
            <a:off x="1028700" y="5750327"/>
            <a:ext cx="320045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Steady decline of number of cases; unique compared to other Nordic countries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ADCBE0-BC70-4640-927F-51E54083BBE6}"/>
              </a:ext>
            </a:extLst>
          </p:cNvPr>
          <p:cNvSpPr txBox="1"/>
          <p:nvPr/>
        </p:nvSpPr>
        <p:spPr>
          <a:xfrm>
            <a:off x="7921287" y="5750327"/>
            <a:ext cx="295795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Poor sanitary infrastructure in Guatemala makes it easy to receive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0DCCC59-045E-45C2-961A-6BED213AA5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2618" y="1799527"/>
            <a:ext cx="3918756" cy="27921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5D17A9-F45C-40C9-B0E1-E3A5A4DBA4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15616" y="4035415"/>
            <a:ext cx="3537221" cy="26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6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BED738B5-7BBB-447A-9FF6-8573725CC3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9253"/>
            <a:ext cx="12192000" cy="5734756"/>
          </a:xfrm>
          <a:prstGeom prst="rect">
            <a:avLst/>
          </a:prstGeom>
        </p:spPr>
      </p:pic>
      <p:sp>
        <p:nvSpPr>
          <p:cNvPr id="31" name="矩形 9">
            <a:extLst>
              <a:ext uri="{FF2B5EF4-FFF2-40B4-BE49-F238E27FC236}">
                <a16:creationId xmlns:a16="http://schemas.microsoft.com/office/drawing/2014/main" id="{2F158F83-08D1-482A-B9D9-132A80F46A89}"/>
              </a:ext>
            </a:extLst>
          </p:cNvPr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3C2017B-CF72-4E28-B41D-258BF9EDD0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622272"/>
            <a:ext cx="12192000" cy="4454720"/>
          </a:xfrm>
          <a:prstGeom prst="rect">
            <a:avLst/>
          </a:prstGeom>
        </p:spPr>
      </p:pic>
      <p:sp>
        <p:nvSpPr>
          <p:cNvPr id="13" name="Freeform 5"/>
          <p:cNvSpPr>
            <a:spLocks/>
          </p:cNvSpPr>
          <p:nvPr/>
        </p:nvSpPr>
        <p:spPr bwMode="auto">
          <a:xfrm>
            <a:off x="4781266" y="472385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860715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1833819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Issues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F9489-90D6-402B-BA2F-4AC448C5A2F0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FF5078-A058-4F6B-A80C-543792DF3FCF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39148E9-AAC3-4087-B38E-8566318EDDDA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9B0F2F-704E-45E7-986F-9B9E6D783F01}"/>
              </a:ext>
            </a:extLst>
          </p:cNvPr>
          <p:cNvSpPr txBox="1"/>
          <p:nvPr/>
        </p:nvSpPr>
        <p:spPr>
          <a:xfrm>
            <a:off x="7320024" y="4786102"/>
            <a:ext cx="45546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Increasing drug overdoses makes Norway one of the top countries in the world for drug deaths.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Acceptance in Rural Areas-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Some rural places are still hostile towards anyone who is different (skin type, LGBTQIA+, etc.)</a:t>
            </a:r>
          </a:p>
        </p:txBody>
      </p:sp>
      <p:sp>
        <p:nvSpPr>
          <p:cNvPr id="27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AADC651-933C-4921-8E5D-80FA2143D100}"/>
              </a:ext>
            </a:extLst>
          </p:cNvPr>
          <p:cNvSpPr/>
          <p:nvPr/>
        </p:nvSpPr>
        <p:spPr>
          <a:xfrm>
            <a:off x="245652" y="1799527"/>
            <a:ext cx="41881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Ecological-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High use of hydro dams affects the surrounding environment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Gas &amp; Oil Dependency-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Half of Norway’s exports are gas &amp; oil, and they need to adapt to an everchanging economy</a:t>
            </a: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081EAA1-8838-4B41-B4DB-DEFCC3AA396B}"/>
              </a:ext>
            </a:extLst>
          </p:cNvPr>
          <p:cNvSpPr/>
          <p:nvPr/>
        </p:nvSpPr>
        <p:spPr>
          <a:xfrm>
            <a:off x="5663121" y="4106017"/>
            <a:ext cx="174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 graph in Europe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C01BBB-C5BB-4F5F-9E88-DD16320793E1}"/>
              </a:ext>
            </a:extLst>
          </p:cNvPr>
          <p:cNvGrpSpPr/>
          <p:nvPr/>
        </p:nvGrpSpPr>
        <p:grpSpPr>
          <a:xfrm rot="10800000">
            <a:off x="3728544" y="4876402"/>
            <a:ext cx="2569779" cy="303221"/>
            <a:chOff x="3231020" y="2095999"/>
            <a:chExt cx="1031518" cy="3430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8D1B3E-7F05-4653-92BC-EA09F25C6AAA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5E2E9C-46B8-45EC-A510-DE5C44E623AE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468B8A2-B680-4A0D-AAF1-18A7FFD5075B}"/>
              </a:ext>
            </a:extLst>
          </p:cNvPr>
          <p:cNvSpPr/>
          <p:nvPr/>
        </p:nvSpPr>
        <p:spPr>
          <a:xfrm>
            <a:off x="4580929" y="5171700"/>
            <a:ext cx="1905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Hydroelectric dams are impeding of the entire ecological environment in the area, affecting wildlife, aquatic life and more </a:t>
            </a:r>
          </a:p>
        </p:txBody>
      </p:sp>
      <p:grpSp>
        <p:nvGrpSpPr>
          <p:cNvPr id="53" name="组合 11">
            <a:extLst>
              <a:ext uri="{FF2B5EF4-FFF2-40B4-BE49-F238E27FC236}">
                <a16:creationId xmlns:a16="http://schemas.microsoft.com/office/drawing/2014/main" id="{EDD43F15-EF8C-4B8D-BA90-9260E5DE97B1}"/>
              </a:ext>
            </a:extLst>
          </p:cNvPr>
          <p:cNvGrpSpPr/>
          <p:nvPr/>
        </p:nvGrpSpPr>
        <p:grpSpPr>
          <a:xfrm>
            <a:off x="5410133" y="1653048"/>
            <a:ext cx="1419292" cy="175480"/>
            <a:chOff x="5625548" y="3867892"/>
            <a:chExt cx="874644" cy="0"/>
          </a:xfrm>
        </p:grpSpPr>
        <p:cxnSp>
          <p:nvCxnSpPr>
            <p:cNvPr id="54" name="直接连接符 32">
              <a:extLst>
                <a:ext uri="{FF2B5EF4-FFF2-40B4-BE49-F238E27FC236}">
                  <a16:creationId xmlns:a16="http://schemas.microsoft.com/office/drawing/2014/main" id="{ECDA7C1D-1E6F-4584-B7AB-3D25258E8258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33">
              <a:extLst>
                <a:ext uri="{FF2B5EF4-FFF2-40B4-BE49-F238E27FC236}">
                  <a16:creationId xmlns:a16="http://schemas.microsoft.com/office/drawing/2014/main" id="{26D7EB96-9728-4ADB-9622-943DEC05BDA0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34">
              <a:extLst>
                <a:ext uri="{FF2B5EF4-FFF2-40B4-BE49-F238E27FC236}">
                  <a16:creationId xmlns:a16="http://schemas.microsoft.com/office/drawing/2014/main" id="{A21E7E1B-E536-400D-BF93-56C99AEF1CD6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35">
              <a:extLst>
                <a:ext uri="{FF2B5EF4-FFF2-40B4-BE49-F238E27FC236}">
                  <a16:creationId xmlns:a16="http://schemas.microsoft.com/office/drawing/2014/main" id="{4DA02D5F-142B-4F44-8FCD-C40B60B4C7B0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655422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0415302-2D41-48C1-A558-6235B9016E6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20" y="3995621"/>
            <a:ext cx="3590280" cy="26927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B0414B-8963-4099-B6FE-AB3888D7D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829" y="1799527"/>
            <a:ext cx="3918756" cy="27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1004500-335D-44B5-AD2D-63B8835857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2217"/>
            <a:ext cx="12192000" cy="5734756"/>
          </a:xfrm>
          <a:prstGeom prst="rect">
            <a:avLst/>
          </a:prstGeom>
        </p:spPr>
      </p:pic>
      <p:sp>
        <p:nvSpPr>
          <p:cNvPr id="19" name="矩形 9">
            <a:extLst>
              <a:ext uri="{FF2B5EF4-FFF2-40B4-BE49-F238E27FC236}">
                <a16:creationId xmlns:a16="http://schemas.microsoft.com/office/drawing/2014/main" id="{93409540-0064-4106-81B1-0A8FE92DDA8F}"/>
              </a:ext>
            </a:extLst>
          </p:cNvPr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3C2017B-CF72-4E28-B41D-258BF9EDD0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622272"/>
            <a:ext cx="12192000" cy="4454720"/>
          </a:xfrm>
          <a:prstGeom prst="rect">
            <a:avLst/>
          </a:prstGeom>
        </p:spPr>
      </p:pic>
      <p:sp>
        <p:nvSpPr>
          <p:cNvPr id="13" name="Freeform 5"/>
          <p:cNvSpPr>
            <a:spLocks/>
          </p:cNvSpPr>
          <p:nvPr/>
        </p:nvSpPr>
        <p:spPr bwMode="auto">
          <a:xfrm>
            <a:off x="4781266" y="459315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847645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1820749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Solutions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E39A421-E3B0-4D5E-9B36-4720BBA7F3E4}"/>
              </a:ext>
            </a:extLst>
          </p:cNvPr>
          <p:cNvSpPr/>
          <p:nvPr/>
        </p:nvSpPr>
        <p:spPr>
          <a:xfrm>
            <a:off x="245652" y="1799527"/>
            <a:ext cx="418817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Ecological-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Rebuilding river coastlines, creating new dams with a focus on the surrounding area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Gas &amp; Oil Dependency-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Shift towards more sectors that will continue to grow &amp; limit drill areas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B9752-9155-4693-9AC1-69C80561CDBF}"/>
              </a:ext>
            </a:extLst>
          </p:cNvPr>
          <p:cNvSpPr txBox="1"/>
          <p:nvPr/>
        </p:nvSpPr>
        <p:spPr>
          <a:xfrm>
            <a:off x="7329549" y="5107790"/>
            <a:ext cx="4545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Currently testing free heroin prescriptions to improve quality of life for addicts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Acceptance in Rural Areas-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Provide education about those people to help them understand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7DC763-8877-4199-BD7D-5BC5AC948CD8}"/>
              </a:ext>
            </a:extLst>
          </p:cNvPr>
          <p:cNvGrpSpPr/>
          <p:nvPr/>
        </p:nvGrpSpPr>
        <p:grpSpPr>
          <a:xfrm rot="10800000">
            <a:off x="3728544" y="4876402"/>
            <a:ext cx="2569779" cy="303221"/>
            <a:chOff x="3231020" y="2095999"/>
            <a:chExt cx="1031518" cy="34301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8E38B4-1F00-4823-9FC1-B687EB9B1698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2A8F5D-FCC3-4ABA-A9AD-DE8C00766B4B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BE8E762C-4999-44D3-AC7F-9A354E064C4E}"/>
              </a:ext>
            </a:extLst>
          </p:cNvPr>
          <p:cNvSpPr/>
          <p:nvPr/>
        </p:nvSpPr>
        <p:spPr>
          <a:xfrm>
            <a:off x="4580929" y="5171700"/>
            <a:ext cx="1905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Hydroelectric dams are impeding of the entire ecological environment in the area, affecting wildlife, aquatic life and more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BB7240-9067-428D-BA71-355F176F0B2E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3DF7E1-A1AA-46C8-B72C-ED562E91F5CE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94B657-8597-4368-9B5D-3CE3819FAB1C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1CD3139-B067-4579-8E29-DF141C4FE98E}"/>
              </a:ext>
            </a:extLst>
          </p:cNvPr>
          <p:cNvSpPr/>
          <p:nvPr/>
        </p:nvSpPr>
        <p:spPr>
          <a:xfrm>
            <a:off x="5663121" y="4106017"/>
            <a:ext cx="174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 graph in Europe</a:t>
            </a:r>
          </a:p>
        </p:txBody>
      </p:sp>
      <p:pic>
        <p:nvPicPr>
          <p:cNvPr id="46" name="Picture 4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DBD4E299-75AE-4634-AF87-1D1FE18FEA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7" y="4006850"/>
            <a:ext cx="3504710" cy="26679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7C86C-BB4F-4382-9C12-E65EB52D4F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20" y="3995621"/>
            <a:ext cx="3590280" cy="2692709"/>
          </a:xfrm>
          <a:prstGeom prst="rect">
            <a:avLst/>
          </a:prstGeom>
        </p:spPr>
      </p:pic>
      <p:pic>
        <p:nvPicPr>
          <p:cNvPr id="45" name="Picture 4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E088499-7A8D-4317-BB90-C2F70328C06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3762B-ACEE-4BEF-834C-0715C6AAD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829" y="1799527"/>
            <a:ext cx="3918756" cy="2792114"/>
          </a:xfrm>
          <a:prstGeom prst="rect">
            <a:avLst/>
          </a:prstGeom>
        </p:spPr>
      </p:pic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642352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1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57A5EA0-0E26-4426-AFBD-21BBA0DB29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410737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45652" y="1662713"/>
            <a:ext cx="378238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Malnutrition-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Almost half of all children in Guatemala are malnourished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Water Pollution-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95% of produced water is unusable</a:t>
            </a:r>
            <a:endParaRPr lang="en-US" altLang="zh-CN" sz="8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Deforestation-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Agriculture, logging, and forest fires are the leading causes of deforestation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751163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139493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4" y="216962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Issues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1934200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66914-F081-472A-9609-83E4057E13E9}"/>
              </a:ext>
            </a:extLst>
          </p:cNvPr>
          <p:cNvSpPr txBox="1"/>
          <p:nvPr/>
        </p:nvSpPr>
        <p:spPr>
          <a:xfrm>
            <a:off x="6584383" y="5226784"/>
            <a:ext cx="5607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Corruption-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Police and government are corrupt, making it easy for bribery and other illegal activities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Trafficking-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Main shipping route for drugs to South America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EF8F9E-D0B8-480D-A3B2-CA9F2A6A4612}"/>
              </a:ext>
            </a:extLst>
          </p:cNvPr>
          <p:cNvGrpSpPr/>
          <p:nvPr/>
        </p:nvGrpSpPr>
        <p:grpSpPr>
          <a:xfrm rot="10800000">
            <a:off x="3728544" y="5117999"/>
            <a:ext cx="2569779" cy="303221"/>
            <a:chOff x="3231020" y="2095999"/>
            <a:chExt cx="1031518" cy="34301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ED96FB-14A1-474E-BE17-343808AAF349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A7EA45-083C-43CF-8D65-51E4EDBCC566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0A6280FB-FFE1-4FDE-9B35-50F185A811CE}"/>
              </a:ext>
            </a:extLst>
          </p:cNvPr>
          <p:cNvSpPr/>
          <p:nvPr/>
        </p:nvSpPr>
        <p:spPr>
          <a:xfrm>
            <a:off x="4580929" y="5421220"/>
            <a:ext cx="1905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While children may not seem malnourished, their lack of food is exhibited through major growth stunts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CACE34-46C4-4556-A530-67F997D66D7C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5B604-FF0B-4D1D-B90D-76E93DD2380B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3B6008-B92E-4843-9E8A-8CF8CE3912A9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4B3788F6-51FE-4DC7-B4FD-E8F6454BBAC2}"/>
              </a:ext>
            </a:extLst>
          </p:cNvPr>
          <p:cNvSpPr/>
          <p:nvPr/>
        </p:nvSpPr>
        <p:spPr>
          <a:xfrm>
            <a:off x="5663121" y="3614119"/>
            <a:ext cx="174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Protestants outside of the government buildings protesting internal corruption</a:t>
            </a:r>
          </a:p>
        </p:txBody>
      </p:sp>
      <p:pic>
        <p:nvPicPr>
          <p:cNvPr id="26" name="Picture 2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564F5B4-AA4A-454B-8BF0-B26F768FF2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7" y="4006850"/>
            <a:ext cx="3504710" cy="2667961"/>
          </a:xfrm>
          <a:prstGeom prst="rect">
            <a:avLst/>
          </a:prstGeom>
        </p:spPr>
      </p:pic>
      <p:pic>
        <p:nvPicPr>
          <p:cNvPr id="4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D738C723-727A-4BDE-9657-A232380A3E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  <p:grpSp>
        <p:nvGrpSpPr>
          <p:cNvPr id="49" name="组合 11">
            <a:extLst>
              <a:ext uri="{FF2B5EF4-FFF2-40B4-BE49-F238E27FC236}">
                <a16:creationId xmlns:a16="http://schemas.microsoft.com/office/drawing/2014/main" id="{7F5CA9CB-41C2-4FFB-B614-82336FA573A3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50" name="直接连接符 32">
              <a:extLst>
                <a:ext uri="{FF2B5EF4-FFF2-40B4-BE49-F238E27FC236}">
                  <a16:creationId xmlns:a16="http://schemas.microsoft.com/office/drawing/2014/main" id="{07139A0C-D569-419A-8EAB-64C2DD61D09F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33">
              <a:extLst>
                <a:ext uri="{FF2B5EF4-FFF2-40B4-BE49-F238E27FC236}">
                  <a16:creationId xmlns:a16="http://schemas.microsoft.com/office/drawing/2014/main" id="{AA2EFA02-020B-4E74-8815-9D4B1C9C3554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4">
              <a:extLst>
                <a:ext uri="{FF2B5EF4-FFF2-40B4-BE49-F238E27FC236}">
                  <a16:creationId xmlns:a16="http://schemas.microsoft.com/office/drawing/2014/main" id="{74B4ECAE-4A3B-4513-A4D5-A1907D6A065D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35">
              <a:extLst>
                <a:ext uri="{FF2B5EF4-FFF2-40B4-BE49-F238E27FC236}">
                  <a16:creationId xmlns:a16="http://schemas.microsoft.com/office/drawing/2014/main" id="{DA14BE20-A9A7-4AD9-BDBA-6B77E49D0464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51F10E3D-5985-4392-BF66-993537EA733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76035" y="1799527"/>
            <a:ext cx="3918756" cy="27921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FEA22C1-E117-4B9F-A008-D1251AABF25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74317" y="3995621"/>
            <a:ext cx="3590280" cy="2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57A5EA0-0E26-4426-AFBD-21BBA0DB29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420341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45652" y="1799527"/>
            <a:ext cx="3782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Malnutrition-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N/international interference, provide meal replacements</a:t>
            </a: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Water Pollution-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Stop polluting rivers by exporting or diverting waste</a:t>
            </a: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Deforestation-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Sustainable foresting and crack down on illegal forestry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751163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139493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4" y="216962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Solutions</a:t>
            </a: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1934200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66914-F081-472A-9609-83E4057E13E9}"/>
              </a:ext>
            </a:extLst>
          </p:cNvPr>
          <p:cNvSpPr txBox="1"/>
          <p:nvPr/>
        </p:nvSpPr>
        <p:spPr>
          <a:xfrm>
            <a:off x="6584383" y="5226784"/>
            <a:ext cx="5607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Corruption-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Pass laws to limit the abilities of the corrupted, weed out the corrupt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Trafficking-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Crack down on the drug war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EF8F9E-D0B8-480D-A3B2-CA9F2A6A4612}"/>
              </a:ext>
            </a:extLst>
          </p:cNvPr>
          <p:cNvGrpSpPr/>
          <p:nvPr/>
        </p:nvGrpSpPr>
        <p:grpSpPr>
          <a:xfrm rot="10800000">
            <a:off x="3728544" y="5117999"/>
            <a:ext cx="2569779" cy="303221"/>
            <a:chOff x="3231020" y="2095999"/>
            <a:chExt cx="1031518" cy="34301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ED96FB-14A1-474E-BE17-343808AAF349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A7EA45-083C-43CF-8D65-51E4EDBCC566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564F5B4-AA4A-454B-8BF0-B26F768FF2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0" y="4015518"/>
            <a:ext cx="3537221" cy="2692710"/>
          </a:xfrm>
          <a:prstGeom prst="rect">
            <a:avLst/>
          </a:prstGeom>
        </p:spPr>
      </p:pic>
      <p:sp>
        <p:nvSpPr>
          <p:cNvPr id="4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0A6280FB-FFE1-4FDE-9B35-50F185A811CE}"/>
              </a:ext>
            </a:extLst>
          </p:cNvPr>
          <p:cNvSpPr/>
          <p:nvPr/>
        </p:nvSpPr>
        <p:spPr>
          <a:xfrm>
            <a:off x="4580929" y="5421220"/>
            <a:ext cx="1905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While children may not seem malnourished, their lack of food is exhibited by growth stunts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CACE34-46C4-4556-A530-67F997D66D7C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5B604-FF0B-4D1D-B90D-76E93DD2380B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3B6008-B92E-4843-9E8A-8CF8CE3912A9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4B3788F6-51FE-4DC7-B4FD-E8F6454BBAC2}"/>
              </a:ext>
            </a:extLst>
          </p:cNvPr>
          <p:cNvSpPr/>
          <p:nvPr/>
        </p:nvSpPr>
        <p:spPr>
          <a:xfrm>
            <a:off x="5663121" y="3612279"/>
            <a:ext cx="174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Protestants outside of the government buildings protesting internal corruption</a:t>
            </a:r>
          </a:p>
        </p:txBody>
      </p:sp>
      <p:pic>
        <p:nvPicPr>
          <p:cNvPr id="4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D738C723-727A-4BDE-9657-A232380A3E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3487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65323" y="4067580"/>
            <a:ext cx="4463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Norway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is in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upper part of the northern hemisphere with part of its land above the Arctic Circle.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slo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is located on the southern end of the country with a population of 672,061.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Did you know that Hell is located in Norway?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1564546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952876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2925980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Location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2747583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FD5EDA-1265-413C-89CB-D5BE74A185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" y="2925980"/>
            <a:ext cx="3106600" cy="39350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741EF96-6467-4F45-8C6B-A7571A38D0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92" y="2926982"/>
            <a:ext cx="3917307" cy="393101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FE9308-BA2C-450D-BBC3-1CDEA77445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29" y="2926982"/>
            <a:ext cx="4673671" cy="393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0E3A9-4DE2-4871-AA07-4F4CE9D00F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925979"/>
            <a:ext cx="3653207" cy="3935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2F5239-AF34-4512-A856-490065CA3B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898332"/>
            <a:ext cx="12192000" cy="29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2000" cy="292547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28976" y="3931691"/>
            <a:ext cx="47765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Guatemala 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borders Mexico, El Salvador, Honduras, and Belize near the southern tip of North America.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Guatemala City is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found in the Guatemala Highlands and is the largest city in Central America with a population of around 1 million.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There are 21 volcanoes (3 active) in the small country.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1564546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952876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2925980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Location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2747583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2747583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FE9308-BA2C-450D-BBC3-1CDEA77445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92" y="2926982"/>
            <a:ext cx="3917307" cy="393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0E3A9-4DE2-4871-AA07-4F4CE9D00F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" y="2925980"/>
            <a:ext cx="3106600" cy="3935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A26ACB-A011-4D41-91F8-856888ED5C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57419" y="2925979"/>
            <a:ext cx="3653207" cy="3935027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B0B51E3-196E-4D09-9033-FC5CD97D563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25" y="2926982"/>
            <a:ext cx="4673671" cy="39310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A757C5-B4B0-47B3-88C9-339AAA94642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157" y="179706"/>
            <a:ext cx="1151412" cy="8376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8E2288-858D-4048-BE8C-177ADEA504F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80" y="157191"/>
            <a:ext cx="1340244" cy="837653"/>
          </a:xfrm>
          <a:prstGeom prst="rect">
            <a:avLst/>
          </a:prstGeom>
        </p:spPr>
      </p:pic>
      <p:pic>
        <p:nvPicPr>
          <p:cNvPr id="27" name="Picture 2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411C0AA-FE9F-4A1A-960A-012CD23537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880978"/>
            <a:ext cx="12192000" cy="33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7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0E85D89-7A4C-4878-A375-C2934BF4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2000" cy="2925479"/>
          </a:xfrm>
          <a:prstGeom prst="rect">
            <a:avLst/>
          </a:prstGeom>
        </p:spPr>
      </p:pic>
      <p:sp>
        <p:nvSpPr>
          <p:cNvPr id="44" name="矩形 9">
            <a:extLst>
              <a:ext uri="{FF2B5EF4-FFF2-40B4-BE49-F238E27FC236}">
                <a16:creationId xmlns:a16="http://schemas.microsoft.com/office/drawing/2014/main" id="{D972A2B7-F3D5-45BB-A942-20F10B2F4F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sz="4000" dirty="0"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638856" y="1555475"/>
            <a:ext cx="2982641" cy="102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population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density per administrative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boundaries</a:t>
            </a:r>
            <a:r>
              <a:rPr lang="en-US" altLang="zh-CN" sz="1200" baseline="30000" dirty="0">
                <a:latin typeface="Abadi Extra Light" panose="020B0204020104020204" pitchFamily="34" charset="0"/>
                <a:cs typeface="+mn-ea"/>
                <a:sym typeface="+mn-lt"/>
              </a:rPr>
              <a:t>(2014)[4]</a:t>
            </a:r>
            <a:endParaRPr lang="id-ID" altLang="zh-CN" sz="12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81000" y="3876006"/>
            <a:ext cx="330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8420099" y="3876006"/>
            <a:ext cx="330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109050" y="4163709"/>
            <a:ext cx="1938951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5,372,191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  <a:p>
            <a:pPr lvl="0" algn="r">
              <a:lnSpc>
                <a:spcPct val="130000"/>
              </a:lnSpc>
            </a:pP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109050" y="4857358"/>
            <a:ext cx="1938951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+0.94%/yr.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109050" y="5570425"/>
            <a:ext cx="1938951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5.3 migrants/1000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  <a:p>
            <a:pPr lvl="0" algn="r">
              <a:lnSpc>
                <a:spcPct val="130000"/>
              </a:lnSpc>
            </a:pP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977830" y="4163709"/>
            <a:ext cx="1938951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16,581,273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982854" y="4857358"/>
            <a:ext cx="1938951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+1.72%/yr.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977830" y="5570425"/>
            <a:ext cx="2266275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-2.4 migrants/1000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C46423D-AD66-4458-A2FB-06AD982C35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3" y="4106933"/>
            <a:ext cx="539971" cy="539971"/>
          </a:xfrm>
          <a:prstGeom prst="rect">
            <a:avLst/>
          </a:prstGeom>
          <a:noFill/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561D1C86-0CB5-42EE-B431-9C0838BAEB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40" y="4109581"/>
            <a:ext cx="539971" cy="539971"/>
          </a:xfrm>
          <a:prstGeom prst="rect">
            <a:avLst/>
          </a:prstGeom>
          <a:noFill/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A013FC78-640E-4E16-9F58-CF807CF775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30" y="4514026"/>
            <a:ext cx="1077235" cy="1077235"/>
          </a:xfrm>
          <a:prstGeom prst="rect">
            <a:avLst/>
          </a:prstGeom>
        </p:spPr>
      </p:pic>
      <p:pic>
        <p:nvPicPr>
          <p:cNvPr id="66" name="Picture 65" descr="A picture containing object&#10;&#10;Description automatically generated">
            <a:extLst>
              <a:ext uri="{FF2B5EF4-FFF2-40B4-BE49-F238E27FC236}">
                <a16:creationId xmlns:a16="http://schemas.microsoft.com/office/drawing/2014/main" id="{91788E6B-4408-4BC7-A000-64501C7B9D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007" y="4509933"/>
            <a:ext cx="1077235" cy="107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565390-D261-499F-8F35-0B104B4E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3142074" y="5411685"/>
            <a:ext cx="759362" cy="70284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195842A-6D76-4DA0-B833-926E1FDC81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8370815" y="5411685"/>
            <a:ext cx="759362" cy="702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2E608-4C01-47B4-9B3C-4053D71A6D9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9" y="411797"/>
            <a:ext cx="4344551" cy="434455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87D29B36-2AED-44EE-872D-0ACBBC5AB3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94" y="3587680"/>
            <a:ext cx="4350850" cy="43508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C3CCB5-1998-4E0D-9B22-8849AC7D64EE}"/>
              </a:ext>
            </a:extLst>
          </p:cNvPr>
          <p:cNvSpPr txBox="1"/>
          <p:nvPr/>
        </p:nvSpPr>
        <p:spPr>
          <a:xfrm>
            <a:off x="4729091" y="3141256"/>
            <a:ext cx="273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Norway- 14.5</a:t>
            </a: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 people</a:t>
            </a: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/km</a:t>
            </a:r>
            <a:r>
              <a:rPr kumimoji="0" lang="en-US" altLang="zh-CN" sz="160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Abadi Extra Light" panose="020B0204020104020204" pitchFamily="34" charset="0"/>
                <a:cs typeface="+mn-ea"/>
                <a:sym typeface="+mn-lt"/>
              </a:rPr>
              <a:t>323,802 km</a:t>
            </a:r>
            <a:r>
              <a:rPr lang="en-US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2[1]</a:t>
            </a:r>
            <a:endParaRPr kumimoji="0" lang="id-ID" sz="160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E7BFC-D341-4C77-BE65-FE78185BD8AD}"/>
              </a:ext>
            </a:extLst>
          </p:cNvPr>
          <p:cNvSpPr txBox="1"/>
          <p:nvPr/>
        </p:nvSpPr>
        <p:spPr>
          <a:xfrm>
            <a:off x="4516005" y="3875811"/>
            <a:ext cx="3159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108,889 km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</a:t>
            </a:r>
          </a:p>
          <a:p>
            <a:pPr lvl="0" algn="ctr"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Guatemala- 157.8 people/km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2[2]</a:t>
            </a:r>
            <a:endParaRPr lang="id-ID" altLang="zh-CN" sz="16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635E8-D9EB-4EB4-B144-6431C900C2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33" y="776922"/>
            <a:ext cx="2168426" cy="2935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19EF7B-9FB2-4471-A654-819C20FA1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2900" y="1114623"/>
            <a:ext cx="2546176" cy="2719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E4C480-3468-4413-B0FF-885E5DB5602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218FE3-8878-47EF-95C9-8631E11CDB2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53C135-558A-4016-A619-F50415668E3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3643" y="2926982"/>
            <a:ext cx="3917307" cy="39310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8E306C-75F2-4D26-AB1B-1383F0B19D4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09117" y="2925980"/>
            <a:ext cx="3106600" cy="3935027"/>
          </a:xfrm>
          <a:prstGeom prst="rect">
            <a:avLst/>
          </a:prstGeom>
        </p:spPr>
      </p:pic>
      <p:grpSp>
        <p:nvGrpSpPr>
          <p:cNvPr id="50" name="组合 11">
            <a:extLst>
              <a:ext uri="{FF2B5EF4-FFF2-40B4-BE49-F238E27FC236}">
                <a16:creationId xmlns:a16="http://schemas.microsoft.com/office/drawing/2014/main" id="{AF16D365-2D08-4C1A-8E78-3B196EBAB845}"/>
              </a:ext>
            </a:extLst>
          </p:cNvPr>
          <p:cNvGrpSpPr/>
          <p:nvPr/>
        </p:nvGrpSpPr>
        <p:grpSpPr>
          <a:xfrm>
            <a:off x="5410133" y="1005954"/>
            <a:ext cx="1419292" cy="175480"/>
            <a:chOff x="5625548" y="3867892"/>
            <a:chExt cx="874644" cy="0"/>
          </a:xfrm>
        </p:grpSpPr>
        <p:cxnSp>
          <p:nvCxnSpPr>
            <p:cNvPr id="51" name="直接连接符 32">
              <a:extLst>
                <a:ext uri="{FF2B5EF4-FFF2-40B4-BE49-F238E27FC236}">
                  <a16:creationId xmlns:a16="http://schemas.microsoft.com/office/drawing/2014/main" id="{0D1E08B7-BAD5-4491-8943-3CD9AC268CDB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3">
              <a:extLst>
                <a:ext uri="{FF2B5EF4-FFF2-40B4-BE49-F238E27FC236}">
                  <a16:creationId xmlns:a16="http://schemas.microsoft.com/office/drawing/2014/main" id="{6DF06C82-9104-494A-9495-3AD602E2E364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34">
              <a:extLst>
                <a:ext uri="{FF2B5EF4-FFF2-40B4-BE49-F238E27FC236}">
                  <a16:creationId xmlns:a16="http://schemas.microsoft.com/office/drawing/2014/main" id="{A243612F-75AB-4019-B3A9-806DEA38BCE7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35">
              <a:extLst>
                <a:ext uri="{FF2B5EF4-FFF2-40B4-BE49-F238E27FC236}">
                  <a16:creationId xmlns:a16="http://schemas.microsoft.com/office/drawing/2014/main" id="{86BFBF96-7CFD-4546-9637-534A942ECEB4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11">
            <a:extLst>
              <a:ext uri="{FF2B5EF4-FFF2-40B4-BE49-F238E27FC236}">
                <a16:creationId xmlns:a16="http://schemas.microsoft.com/office/drawing/2014/main" id="{DA8AFC04-65C5-41F1-8E00-97152B2CAC98}"/>
              </a:ext>
            </a:extLst>
          </p:cNvPr>
          <p:cNvGrpSpPr/>
          <p:nvPr/>
        </p:nvGrpSpPr>
        <p:grpSpPr>
          <a:xfrm>
            <a:off x="5410133" y="1005954"/>
            <a:ext cx="1419292" cy="175480"/>
            <a:chOff x="5625548" y="3867892"/>
            <a:chExt cx="874644" cy="0"/>
          </a:xfrm>
        </p:grpSpPr>
        <p:cxnSp>
          <p:nvCxnSpPr>
            <p:cNvPr id="46" name="直接连接符 32">
              <a:extLst>
                <a:ext uri="{FF2B5EF4-FFF2-40B4-BE49-F238E27FC236}">
                  <a16:creationId xmlns:a16="http://schemas.microsoft.com/office/drawing/2014/main" id="{A580EE08-BCD5-4A4D-BA65-997AED441207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3">
              <a:extLst>
                <a:ext uri="{FF2B5EF4-FFF2-40B4-BE49-F238E27FC236}">
                  <a16:creationId xmlns:a16="http://schemas.microsoft.com/office/drawing/2014/main" id="{F6393167-CC9F-49D1-B7C6-318FD9F75AD6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4">
              <a:extLst>
                <a:ext uri="{FF2B5EF4-FFF2-40B4-BE49-F238E27FC236}">
                  <a16:creationId xmlns:a16="http://schemas.microsoft.com/office/drawing/2014/main" id="{02CFE838-85DE-4377-A517-43AADB408B3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5">
              <a:extLst>
                <a:ext uri="{FF2B5EF4-FFF2-40B4-BE49-F238E27FC236}">
                  <a16:creationId xmlns:a16="http://schemas.microsoft.com/office/drawing/2014/main" id="{EE7078FA-FEB1-4714-B060-C019E8870CB8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1804002" y="2246918"/>
            <a:ext cx="2487997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Norway’s</a:t>
            </a: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 population </a:t>
            </a:r>
            <a:r>
              <a:rPr lang="en-US" altLang="zh-CN" sz="1600" noProof="0" dirty="0">
                <a:latin typeface="Abadi Extra Light" panose="020B0204020104020204" pitchFamily="34" charset="0"/>
                <a:cs typeface="+mn-ea"/>
                <a:sym typeface="+mn-lt"/>
              </a:rPr>
              <a:t>density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 per municipality</a:t>
            </a:r>
            <a:r>
              <a:rPr kumimoji="0" lang="en-US" altLang="zh-CN" sz="120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(2016)[3]</a:t>
            </a:r>
            <a:endParaRPr kumimoji="0" lang="id-ID" sz="120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400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8" grpId="0"/>
      <p:bldP spid="172" grpId="0"/>
      <p:bldP spid="173" grpId="0"/>
      <p:bldP spid="174" grpId="0"/>
      <p:bldP spid="175" grpId="0"/>
      <p:bldP spid="176" grpId="0"/>
      <p:bldP spid="177" grpId="0"/>
      <p:bldP spid="29" grpId="0"/>
      <p:bldP spid="30" grpId="0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073E38-507E-4A26-AF51-D09588961F3D}"/>
              </a:ext>
            </a:extLst>
          </p:cNvPr>
          <p:cNvSpPr txBox="1">
            <a:spLocks/>
          </p:cNvSpPr>
          <p:nvPr/>
        </p:nvSpPr>
        <p:spPr>
          <a:xfrm>
            <a:off x="32349" y="181875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8962" y="5084063"/>
            <a:ext cx="3335157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Norway’s Population Pyramid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[1]</a:t>
            </a: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- Stable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5473" y="5084063"/>
            <a:ext cx="3955746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Population Pyramid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[2]</a:t>
            </a: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- Expanding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09" y="1989138"/>
            <a:ext cx="4238064" cy="2952750"/>
          </a:xfrm>
        </p:spPr>
      </p:pic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62B794-F1C2-4B7E-B1B8-8BF8951286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28" y="1992084"/>
            <a:ext cx="4233837" cy="2949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-3182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073E38-507E-4A26-AF51-D09588961F3D}"/>
              </a:ext>
            </a:extLst>
          </p:cNvPr>
          <p:cNvSpPr txBox="1">
            <a:spLocks/>
          </p:cNvSpPr>
          <p:nvPr/>
        </p:nvSpPr>
        <p:spPr>
          <a:xfrm>
            <a:off x="32349" y="181875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5896" y="5423924"/>
            <a:ext cx="2620207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Demographic Transition Model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23099D3-1A26-43FF-A064-DAF7B66CF7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7331" y="1372779"/>
            <a:ext cx="5937336" cy="37460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9871E-4E82-4BD5-9E36-E44F0585AD08}"/>
              </a:ext>
            </a:extLst>
          </p:cNvPr>
          <p:cNvSpPr txBox="1"/>
          <p:nvPr/>
        </p:nvSpPr>
        <p:spPr>
          <a:xfrm>
            <a:off x="4611525" y="2601157"/>
            <a:ext cx="115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 Extra Light" panose="020B0204020104020204" pitchFamily="34" charset="0"/>
              </a:rPr>
              <a:t>Guatemala</a:t>
            </a:r>
            <a:r>
              <a:rPr lang="en-US" sz="1400" b="1" baseline="30000" dirty="0">
                <a:latin typeface="Abadi Extra Light" panose="020B0204020104020204" pitchFamily="34" charset="0"/>
              </a:rPr>
              <a:t>[2]</a:t>
            </a:r>
            <a:endParaRPr lang="en-CA" sz="1400" b="1" baseline="30000" dirty="0">
              <a:latin typeface="Abadi Extra Light" panose="020B02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F88C43-4C32-495F-ABCC-2473F600A140}"/>
              </a:ext>
            </a:extLst>
          </p:cNvPr>
          <p:cNvSpPr txBox="1"/>
          <p:nvPr/>
        </p:nvSpPr>
        <p:spPr>
          <a:xfrm>
            <a:off x="8048664" y="2755045"/>
            <a:ext cx="976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badi Extra Light" panose="020B0204020104020204" pitchFamily="34" charset="0"/>
              </a:rPr>
              <a:t>Norway</a:t>
            </a:r>
            <a:r>
              <a:rPr lang="en-US" sz="1400" b="1" baseline="30000" dirty="0">
                <a:latin typeface="Abadi Extra Light" panose="020B0204020104020204" pitchFamily="34" charset="0"/>
              </a:rPr>
              <a:t>[1]</a:t>
            </a:r>
            <a:endParaRPr lang="en-CA" sz="1400" b="1" baseline="30000" dirty="0">
              <a:latin typeface="Abadi Extra Light" panose="020B0204020104020204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9572EDD-7A3D-4B44-B20E-E50CC42EFAC9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884468" y="2908934"/>
            <a:ext cx="164196" cy="635756"/>
          </a:xfrm>
          <a:prstGeom prst="curvedConnector2">
            <a:avLst/>
          </a:prstGeom>
          <a:ln w="19050">
            <a:solidFill>
              <a:srgbClr val="4E8C5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12C82FE-D70A-4F35-9AFE-BEE70EE0B8DA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78780" y="3017760"/>
            <a:ext cx="629540" cy="41188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20F87FF-9547-4C08-AA80-4E4E0554A2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157" y="179706"/>
            <a:ext cx="1151412" cy="837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C1FCF7-4509-433C-9354-A69C744CF4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80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29471" y="1740701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Literacy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80803" y="202813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99% ages 15+, education is only mandatory from ages 6-15.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26529" y="2956743"/>
            <a:ext cx="123142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Median Age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23972" y="324417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39.3 years;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40 yrs. female, 38.6 yrs.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392" y="4149077"/>
            <a:ext cx="316464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Birth/Death/Infant Mortality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90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12.2 births/1000 people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 deaths/1000 people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2.6/1000 births (0.26%)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9529" y="5445525"/>
            <a:ext cx="2619628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Human Development Index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73" y="5732956"/>
            <a:ext cx="2433984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0.953; 1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/189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55249" y="1730981"/>
            <a:ext cx="13853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Literacy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62843" y="201841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81.5% ages 15+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77% female, 87%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123142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Median Age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22.5 years;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23.1 yrs. female, 22 yrs.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316464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Birth/Death/Infant Mortality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90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24.6 births/1000 people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5 deaths/1000 people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23.9/1000 births (2.39%)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2619628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Human Development Index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1287" y="5732540"/>
            <a:ext cx="2433984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0.650; 127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th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/189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615164" y="1958956"/>
            <a:ext cx="1213468" cy="498439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1"/>
            <a:ext cx="1180967" cy="510071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96815" y="4343437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0698"/>
            <a:ext cx="3822693" cy="3828781"/>
          </a:xfrm>
          <a:prstGeom prst="rect">
            <a:avLst/>
          </a:prstGeom>
        </p:spPr>
      </p:pic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682BB10-5F0C-47F5-B85B-019F486122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157" y="179706"/>
            <a:ext cx="1151412" cy="8376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EC22C-DF06-425C-86F9-CA445EBAC9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80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9">
            <a:extLst>
              <a:ext uri="{FF2B5EF4-FFF2-40B4-BE49-F238E27FC236}">
                <a16:creationId xmlns:a16="http://schemas.microsoft.com/office/drawing/2014/main" id="{AB8888ED-4502-4ABE-9378-6829C9BDE85E}"/>
              </a:ext>
            </a:extLst>
          </p:cNvPr>
          <p:cNvSpPr/>
          <p:nvPr/>
        </p:nvSpPr>
        <p:spPr>
          <a:xfrm flipV="1">
            <a:off x="-1773661" y="6857990"/>
            <a:ext cx="17200180" cy="1751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14918F-DF57-44B1-A035-03E12AD69C9A}"/>
              </a:ext>
            </a:extLst>
          </p:cNvPr>
          <p:cNvCxnSpPr/>
          <p:nvPr/>
        </p:nvCxnSpPr>
        <p:spPr>
          <a:xfrm>
            <a:off x="7587728" y="389576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7B3838-3B51-4E64-A091-46D502701875}"/>
              </a:ext>
            </a:extLst>
          </p:cNvPr>
          <p:cNvCxnSpPr/>
          <p:nvPr/>
        </p:nvCxnSpPr>
        <p:spPr>
          <a:xfrm>
            <a:off x="8068162" y="479111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358224-9967-4FF8-8040-40D6114452D3}"/>
              </a:ext>
            </a:extLst>
          </p:cNvPr>
          <p:cNvCxnSpPr/>
          <p:nvPr/>
        </p:nvCxnSpPr>
        <p:spPr>
          <a:xfrm>
            <a:off x="8500188" y="563604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2F8313-CFDE-4B29-BE77-43E55DE760FE}"/>
              </a:ext>
            </a:extLst>
          </p:cNvPr>
          <p:cNvCxnSpPr/>
          <p:nvPr/>
        </p:nvCxnSpPr>
        <p:spPr>
          <a:xfrm>
            <a:off x="7055873" y="301946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0DC146-BFEC-43D0-A225-781B883C6FC7}"/>
              </a:ext>
            </a:extLst>
          </p:cNvPr>
          <p:cNvCxnSpPr/>
          <p:nvPr/>
        </p:nvCxnSpPr>
        <p:spPr>
          <a:xfrm>
            <a:off x="6559636" y="2018290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814908-A661-4B7F-B7B7-1D226A354718}"/>
              </a:ext>
            </a:extLst>
          </p:cNvPr>
          <p:cNvCxnSpPr>
            <a:cxnSpLocks/>
          </p:cNvCxnSpPr>
          <p:nvPr/>
        </p:nvCxnSpPr>
        <p:spPr>
          <a:xfrm flipH="1">
            <a:off x="3389918" y="479111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1101F8-9A28-4906-8C9F-3E67965C1C51}"/>
              </a:ext>
            </a:extLst>
          </p:cNvPr>
          <p:cNvCxnSpPr>
            <a:cxnSpLocks/>
          </p:cNvCxnSpPr>
          <p:nvPr/>
        </p:nvCxnSpPr>
        <p:spPr>
          <a:xfrm flipH="1">
            <a:off x="3923317" y="389576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F72863-1F7E-44AE-A578-001103B2ED0D}"/>
              </a:ext>
            </a:extLst>
          </p:cNvPr>
          <p:cNvCxnSpPr>
            <a:cxnSpLocks/>
          </p:cNvCxnSpPr>
          <p:nvPr/>
        </p:nvCxnSpPr>
        <p:spPr>
          <a:xfrm flipH="1">
            <a:off x="4323122" y="301946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0A78EA-53EE-4901-9044-F43822638B98}"/>
              </a:ext>
            </a:extLst>
          </p:cNvPr>
          <p:cNvCxnSpPr>
            <a:cxnSpLocks/>
          </p:cNvCxnSpPr>
          <p:nvPr/>
        </p:nvCxnSpPr>
        <p:spPr>
          <a:xfrm flipH="1">
            <a:off x="4846192" y="2038387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F41B8-F834-48F5-8A96-695AD6F35E4E}"/>
              </a:ext>
            </a:extLst>
          </p:cNvPr>
          <p:cNvCxnSpPr>
            <a:cxnSpLocks/>
          </p:cNvCxnSpPr>
          <p:nvPr/>
        </p:nvCxnSpPr>
        <p:spPr>
          <a:xfrm flipH="1">
            <a:off x="2819400" y="5676937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Natural Resources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11">
            <a:extLst>
              <a:ext uri="{FF2B5EF4-FFF2-40B4-BE49-F238E27FC236}">
                <a16:creationId xmlns:a16="http://schemas.microsoft.com/office/drawing/2014/main" id="{14A1C6D0-20CD-4001-995D-20F9BEDF7998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35" name="直接连接符 32">
              <a:extLst>
                <a:ext uri="{FF2B5EF4-FFF2-40B4-BE49-F238E27FC236}">
                  <a16:creationId xmlns:a16="http://schemas.microsoft.com/office/drawing/2014/main" id="{3B0CCB11-5EF0-484C-B9E5-FE555E20638B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06D53DC4-E034-4185-9648-CD47E4A8897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>
              <a:extLst>
                <a:ext uri="{FF2B5EF4-FFF2-40B4-BE49-F238E27FC236}">
                  <a16:creationId xmlns:a16="http://schemas.microsoft.com/office/drawing/2014/main" id="{94B34C7D-48AF-46E3-8D5F-BFCEEB529DE0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>
              <a:extLst>
                <a:ext uri="{FF2B5EF4-FFF2-40B4-BE49-F238E27FC236}">
                  <a16:creationId xmlns:a16="http://schemas.microsoft.com/office/drawing/2014/main" id="{788E35A8-C642-4114-BB12-23583B3D141E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EA9A42C-CC33-4102-ABEA-B04C844A1993}"/>
              </a:ext>
            </a:extLst>
          </p:cNvPr>
          <p:cNvSpPr/>
          <p:nvPr/>
        </p:nvSpPr>
        <p:spPr>
          <a:xfrm>
            <a:off x="5297792" y="1168281"/>
            <a:ext cx="1596413" cy="1376218"/>
          </a:xfrm>
          <a:prstGeom prst="triangle">
            <a:avLst/>
          </a:prstGeom>
          <a:gradFill flip="none" rotWithShape="1">
            <a:gsLst>
              <a:gs pos="50000">
                <a:schemeClr val="accent6">
                  <a:lumMod val="20000"/>
                  <a:lumOff val="80000"/>
                </a:schemeClr>
              </a:gs>
              <a:gs pos="50000">
                <a:srgbClr val="FD6B6B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220701A6-5348-49E8-9970-76CFD6FC51FC}"/>
              </a:ext>
            </a:extLst>
          </p:cNvPr>
          <p:cNvSpPr/>
          <p:nvPr/>
        </p:nvSpPr>
        <p:spPr>
          <a:xfrm>
            <a:off x="4803876" y="2655337"/>
            <a:ext cx="2584243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20000"/>
                  <a:lumOff val="80000"/>
                </a:schemeClr>
              </a:gs>
              <a:gs pos="50000">
                <a:srgbClr val="FD6B6B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02AF920B-225D-4196-9473-8994A502CE59}"/>
              </a:ext>
            </a:extLst>
          </p:cNvPr>
          <p:cNvSpPr/>
          <p:nvPr/>
        </p:nvSpPr>
        <p:spPr>
          <a:xfrm>
            <a:off x="4311650" y="3544695"/>
            <a:ext cx="3570863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20000"/>
                  <a:lumOff val="80000"/>
                </a:schemeClr>
              </a:gs>
              <a:gs pos="50000">
                <a:srgbClr val="FD6B6B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3B3D7C57-892F-4588-B75C-ACFE461D6268}"/>
              </a:ext>
            </a:extLst>
          </p:cNvPr>
          <p:cNvSpPr/>
          <p:nvPr/>
        </p:nvSpPr>
        <p:spPr>
          <a:xfrm>
            <a:off x="3829047" y="4434053"/>
            <a:ext cx="4533900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20000"/>
                  <a:lumOff val="80000"/>
                </a:schemeClr>
              </a:gs>
              <a:gs pos="50000">
                <a:srgbClr val="FD6B6B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0892E7F4-751D-4B6F-BE9E-8011C3F3F560}"/>
              </a:ext>
            </a:extLst>
          </p:cNvPr>
          <p:cNvSpPr/>
          <p:nvPr/>
        </p:nvSpPr>
        <p:spPr>
          <a:xfrm>
            <a:off x="3324224" y="5323411"/>
            <a:ext cx="5534025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20000"/>
                  <a:lumOff val="80000"/>
                </a:schemeClr>
              </a:gs>
              <a:gs pos="50000">
                <a:srgbClr val="FD6B6B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F08182A-454C-4771-8209-BD9B943302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1" y="5296699"/>
            <a:ext cx="807184" cy="8071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8FC5155-F027-46F7-AA1E-98DD721878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09" y="4514388"/>
            <a:ext cx="997824" cy="750031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F9B497A-E5C1-4B61-BC6B-DF224153F3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49" y="5355690"/>
            <a:ext cx="689201" cy="689201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085BE4E6-87E1-4BD6-B625-24EFE14E69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0" y="3607864"/>
            <a:ext cx="1305541" cy="654133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301374A2-369C-44FF-8455-1C5603AFE7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05" y="2793862"/>
            <a:ext cx="900610" cy="547871"/>
          </a:xfrm>
          <a:prstGeom prst="rect">
            <a:avLst/>
          </a:prstGeom>
        </p:spPr>
      </p:pic>
      <p:pic>
        <p:nvPicPr>
          <p:cNvPr id="58" name="Picture 57" descr="A close up of graphics&#10;&#10;Description automatically generated">
            <a:extLst>
              <a:ext uri="{FF2B5EF4-FFF2-40B4-BE49-F238E27FC236}">
                <a16:creationId xmlns:a16="http://schemas.microsoft.com/office/drawing/2014/main" id="{983E290D-C999-4004-8632-2ED29EB621C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85" y="1897856"/>
            <a:ext cx="518280" cy="56147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BE96D489-81AE-48B1-9858-9EF13CA00F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8070" y="2804862"/>
            <a:ext cx="966618" cy="4843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343127-5C24-4ACE-8E6B-8B46E83C74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29" y="5299776"/>
            <a:ext cx="807184" cy="807184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F1C8DC-B50E-40AA-B9B0-EFBFCD4D958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21" y="4495561"/>
            <a:ext cx="707232" cy="723807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80D33F2C-13B9-45DF-8308-E10AC9E5FB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4" y="3660994"/>
            <a:ext cx="900610" cy="547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EE287-C25B-4D3D-B61B-79AB7E807E5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1" y="2100854"/>
            <a:ext cx="542804" cy="3824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CADB2B9-C01A-454A-BF77-C19D90EAC6FC}"/>
              </a:ext>
            </a:extLst>
          </p:cNvPr>
          <p:cNvSpPr txBox="1"/>
          <p:nvPr/>
        </p:nvSpPr>
        <p:spPr>
          <a:xfrm>
            <a:off x="3374184" y="1808328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Hydropower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21AF93-04FD-46FF-A324-8C11694E9582}"/>
              </a:ext>
            </a:extLst>
          </p:cNvPr>
          <p:cNvSpPr txBox="1"/>
          <p:nvPr/>
        </p:nvSpPr>
        <p:spPr>
          <a:xfrm>
            <a:off x="2325516" y="2095759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Exporting hydropower to European countries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8E785B-0720-4865-A1C7-9955FA7D53BE}"/>
              </a:ext>
            </a:extLst>
          </p:cNvPr>
          <p:cNvSpPr txBox="1"/>
          <p:nvPr/>
        </p:nvSpPr>
        <p:spPr>
          <a:xfrm>
            <a:off x="2872038" y="279595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Timber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A419AB-7808-475D-8859-9829D843E30B}"/>
              </a:ext>
            </a:extLst>
          </p:cNvPr>
          <p:cNvSpPr txBox="1"/>
          <p:nvPr/>
        </p:nvSpPr>
        <p:spPr>
          <a:xfrm>
            <a:off x="1190297" y="3083381"/>
            <a:ext cx="306705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 quarter of Norway is covered in forests, making it valuable for forestry industries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90A244-C6B6-45D1-B7B7-900024D9CDA3}"/>
              </a:ext>
            </a:extLst>
          </p:cNvPr>
          <p:cNvSpPr txBox="1"/>
          <p:nvPr/>
        </p:nvSpPr>
        <p:spPr>
          <a:xfrm>
            <a:off x="2491587" y="366589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Fish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7AFD49-FFFF-45D7-9037-81001D3F9177}"/>
              </a:ext>
            </a:extLst>
          </p:cNvPr>
          <p:cNvSpPr txBox="1"/>
          <p:nvPr/>
        </p:nvSpPr>
        <p:spPr>
          <a:xfrm>
            <a:off x="1442919" y="39533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Largest Atlantic Salmon producer in the world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7AB78C-4D73-441D-BFBD-4DF9829746DA}"/>
              </a:ext>
            </a:extLst>
          </p:cNvPr>
          <p:cNvSpPr txBox="1"/>
          <p:nvPr/>
        </p:nvSpPr>
        <p:spPr>
          <a:xfrm>
            <a:off x="1988868" y="455809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Metals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B7173B-02B9-48E6-B715-65DC9647472B}"/>
              </a:ext>
            </a:extLst>
          </p:cNvPr>
          <p:cNvSpPr txBox="1"/>
          <p:nvPr/>
        </p:nvSpPr>
        <p:spPr>
          <a:xfrm>
            <a:off x="940200" y="48455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Mines and exports iron, copper, lead, zinc, titanium and pyrites.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AEA56E-499B-4677-88D3-1060BACD559A}"/>
              </a:ext>
            </a:extLst>
          </p:cNvPr>
          <p:cNvSpPr txBox="1"/>
          <p:nvPr/>
        </p:nvSpPr>
        <p:spPr>
          <a:xfrm>
            <a:off x="380590" y="5450290"/>
            <a:ext cx="2433984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Petroleum &amp; Natural Gas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E778C5-DA1B-4BCB-A490-BC06DB2550D1}"/>
              </a:ext>
            </a:extLst>
          </p:cNvPr>
          <p:cNvSpPr txBox="1"/>
          <p:nvPr/>
        </p:nvSpPr>
        <p:spPr>
          <a:xfrm>
            <a:off x="380590" y="57377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Accounts for 49% of exports in 2017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8ECBD2-D324-4CA9-B6D6-A8D558B8CFAE}"/>
              </a:ext>
            </a:extLst>
          </p:cNvPr>
          <p:cNvSpPr txBox="1"/>
          <p:nvPr/>
        </p:nvSpPr>
        <p:spPr>
          <a:xfrm>
            <a:off x="7230021" y="1795371"/>
            <a:ext cx="2023311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Bubble Gum (Chicle)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C7CF57-B35C-496B-A060-62BCCD2CDB49}"/>
              </a:ext>
            </a:extLst>
          </p:cNvPr>
          <p:cNvSpPr txBox="1"/>
          <p:nvPr/>
        </p:nvSpPr>
        <p:spPr>
          <a:xfrm>
            <a:off x="7297448" y="2082802"/>
            <a:ext cx="405635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Large reserves of chicle, a main ingredient in bubble gum gets exported to manufactures in the US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6FBCFE-E341-4372-81DC-C0DDC3FB9D59}"/>
              </a:ext>
            </a:extLst>
          </p:cNvPr>
          <p:cNvSpPr txBox="1"/>
          <p:nvPr/>
        </p:nvSpPr>
        <p:spPr>
          <a:xfrm>
            <a:off x="7736194" y="2794540"/>
            <a:ext cx="572593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Fish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045A92-E3FC-4445-81EB-23C07E98F8E9}"/>
              </a:ext>
            </a:extLst>
          </p:cNvPr>
          <p:cNvSpPr txBox="1"/>
          <p:nvPr/>
        </p:nvSpPr>
        <p:spPr>
          <a:xfrm>
            <a:off x="7741207" y="308197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Best place in the world to fish for pacific sailfish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3DDD3B-7AC0-4005-AA54-B5D5F2241438}"/>
              </a:ext>
            </a:extLst>
          </p:cNvPr>
          <p:cNvSpPr txBox="1"/>
          <p:nvPr/>
        </p:nvSpPr>
        <p:spPr>
          <a:xfrm>
            <a:off x="8280054" y="3684321"/>
            <a:ext cx="127470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Rare Woods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1C0D60-0E2B-46A3-9E0A-1F2F9D6B5736}"/>
              </a:ext>
            </a:extLst>
          </p:cNvPr>
          <p:cNvSpPr txBox="1"/>
          <p:nvPr/>
        </p:nvSpPr>
        <p:spPr>
          <a:xfrm>
            <a:off x="8284890" y="3971752"/>
            <a:ext cx="2916635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Many rare wood species exist in its diverse forests (Mahogany, Pucte, etc.)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F758DB-FD3F-4F6D-9E6A-8A82C2AAB174}"/>
              </a:ext>
            </a:extLst>
          </p:cNvPr>
          <p:cNvSpPr txBox="1"/>
          <p:nvPr/>
        </p:nvSpPr>
        <p:spPr>
          <a:xfrm>
            <a:off x="8765325" y="4551828"/>
            <a:ext cx="76174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Nickel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97A1B0-DBCD-4563-8252-CC566A14FD7F}"/>
              </a:ext>
            </a:extLst>
          </p:cNvPr>
          <p:cNvSpPr txBox="1"/>
          <p:nvPr/>
        </p:nvSpPr>
        <p:spPr>
          <a:xfrm>
            <a:off x="9197351" y="5444028"/>
            <a:ext cx="115127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Petroleum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BF626F-D80A-472D-BFEF-4C3AC290E691}"/>
              </a:ext>
            </a:extLst>
          </p:cNvPr>
          <p:cNvSpPr txBox="1"/>
          <p:nvPr/>
        </p:nvSpPr>
        <p:spPr>
          <a:xfrm>
            <a:off x="9197350" y="5713647"/>
            <a:ext cx="2614059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Guatemala is the only country in Central America that produces oil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28BA93-363F-4E46-92D4-5AD8024DF9D0}"/>
              </a:ext>
            </a:extLst>
          </p:cNvPr>
          <p:cNvSpPr txBox="1"/>
          <p:nvPr/>
        </p:nvSpPr>
        <p:spPr>
          <a:xfrm>
            <a:off x="8767542" y="4839259"/>
            <a:ext cx="3097610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The Fenix Mine is the largest nickel mine in Central America and is Canadian owned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75F1E5A-0B58-4567-9CAA-26E7A057AE3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AB7C081-435C-4F1C-A866-ADB1AF5BA5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5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7" grpId="0"/>
      <p:bldP spid="60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/>
      <p:bldP spid="80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0886" y="4930949"/>
            <a:ext cx="2214538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Norway’s Trade Balance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[1]</a:t>
            </a:r>
            <a:endParaRPr lang="zh-CN" altLang="en-US" sz="16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66578" y="4930949"/>
            <a:ext cx="2478078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Trade Balance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[2]</a:t>
            </a:r>
            <a:endParaRPr lang="zh-CN" altLang="en-US" sz="16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B761CE-F95A-4479-BE88-C90C21897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64068"/>
              </p:ext>
            </p:extLst>
          </p:nvPr>
        </p:nvGraphicFramePr>
        <p:xfrm>
          <a:off x="6651379" y="1871483"/>
          <a:ext cx="4978073" cy="3059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2379323-753B-45BC-9F64-E08D1DAFE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60427"/>
              </p:ext>
            </p:extLst>
          </p:nvPr>
        </p:nvGraphicFramePr>
        <p:xfrm>
          <a:off x="562548" y="1871483"/>
          <a:ext cx="4978073" cy="3059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2199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642">
      <a:dk1>
        <a:srgbClr val="242424"/>
      </a:dk1>
      <a:lt1>
        <a:srgbClr val="FFFFFF"/>
      </a:lt1>
      <a:dk2>
        <a:srgbClr val="242424"/>
      </a:dk2>
      <a:lt2>
        <a:srgbClr val="FFFFFF"/>
      </a:lt2>
      <a:accent1>
        <a:srgbClr val="19B49B"/>
      </a:accent1>
      <a:accent2>
        <a:srgbClr val="339FD5"/>
      </a:accent2>
      <a:accent3>
        <a:srgbClr val="19B49B"/>
      </a:accent3>
      <a:accent4>
        <a:srgbClr val="339FD5"/>
      </a:accent4>
      <a:accent5>
        <a:srgbClr val="19B49B"/>
      </a:accent5>
      <a:accent6>
        <a:srgbClr val="339FD5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Microsoft Office PowerPoint</Application>
  <PresentationFormat>Widescreen</PresentationFormat>
  <Paragraphs>306</Paragraphs>
  <Slides>18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Abadi Extra Light</vt:lpstr>
      <vt:lpstr>Lato Light</vt:lpstr>
      <vt:lpstr>Doux Papàya </vt:lpstr>
      <vt:lpstr>Calibri</vt:lpstr>
      <vt:lpstr>Nordic Alternative</vt:lpstr>
      <vt:lpstr>Arial</vt:lpstr>
      <vt:lpstr>等线</vt:lpstr>
      <vt:lpstr>Bahnschrift</vt:lpstr>
      <vt:lpstr>第一PPT，www.1ppt.com</vt:lpstr>
      <vt:lpstr>PowerPoint Presentation</vt:lpstr>
      <vt:lpstr>PowerPoint Presentation</vt:lpstr>
      <vt:lpstr>PowerPoint Presentation</vt:lpstr>
      <vt:lpstr>Demographics</vt:lpstr>
      <vt:lpstr>Demographics – Cont.</vt:lpstr>
      <vt:lpstr>Demographics – Cont.</vt:lpstr>
      <vt:lpstr>PowerPoint Presentation</vt:lpstr>
      <vt:lpstr>Natural Resources</vt:lpstr>
      <vt:lpstr>Trade</vt:lpstr>
      <vt:lpstr>Trade- GDP</vt:lpstr>
      <vt:lpstr>Trade- GDP per capita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2019-07-25T04:04:00Z</dcterms:created>
  <dcterms:modified xsi:type="dcterms:W3CDTF">2019-08-06T22:07:35Z</dcterms:modified>
</cp:coreProperties>
</file>